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2"/>
  </p:notesMasterIdLst>
  <p:handoutMasterIdLst>
    <p:handoutMasterId r:id="rId33"/>
  </p:handoutMasterIdLst>
  <p:sldIdLst>
    <p:sldId id="258" r:id="rId2"/>
    <p:sldId id="259" r:id="rId3"/>
    <p:sldId id="260" r:id="rId4"/>
    <p:sldId id="261" r:id="rId5"/>
    <p:sldId id="262" r:id="rId6"/>
    <p:sldId id="269" r:id="rId7"/>
    <p:sldId id="263" r:id="rId8"/>
    <p:sldId id="296" r:id="rId9"/>
    <p:sldId id="297" r:id="rId10"/>
    <p:sldId id="298" r:id="rId11"/>
    <p:sldId id="299" r:id="rId12"/>
    <p:sldId id="300" r:id="rId13"/>
    <p:sldId id="265" r:id="rId14"/>
    <p:sldId id="281" r:id="rId15"/>
    <p:sldId id="274" r:id="rId16"/>
    <p:sldId id="275" r:id="rId17"/>
    <p:sldId id="278" r:id="rId18"/>
    <p:sldId id="279" r:id="rId19"/>
    <p:sldId id="280" r:id="rId20"/>
    <p:sldId id="266" r:id="rId21"/>
    <p:sldId id="267" r:id="rId22"/>
    <p:sldId id="286" r:id="rId23"/>
    <p:sldId id="268" r:id="rId24"/>
    <p:sldId id="270" r:id="rId25"/>
    <p:sldId id="271" r:id="rId26"/>
    <p:sldId id="272" r:id="rId27"/>
    <p:sldId id="273" r:id="rId28"/>
    <p:sldId id="287" r:id="rId29"/>
    <p:sldId id="288" r:id="rId30"/>
    <p:sldId id="289" r:id="rId31"/>
  </p:sldIdLst>
  <p:sldSz cx="9144000" cy="6858000" type="screen4x3"/>
  <p:notesSz cx="6858000" cy="994727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476" autoAdjust="0"/>
    <p:restoredTop sz="94660"/>
  </p:normalViewPr>
  <p:slideViewPr>
    <p:cSldViewPr>
      <p:cViewPr varScale="1">
        <p:scale>
          <a:sx n="82" d="100"/>
          <a:sy n="82" d="100"/>
        </p:scale>
        <p:origin x="963"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99091"/>
          </a:xfrm>
          <a:prstGeom prst="rect">
            <a:avLst/>
          </a:prstGeom>
        </p:spPr>
        <p:txBody>
          <a:bodyPr vert="horz" lIns="91440" tIns="45720" rIns="91440" bIns="45720" rtlCol="0"/>
          <a:lstStyle>
            <a:lvl1pPr algn="r">
              <a:defRPr sz="1200"/>
            </a:lvl1pPr>
          </a:lstStyle>
          <a:p>
            <a:fld id="{DCFD4198-850F-46C2-8465-735CBD13387B}" type="datetimeFigureOut">
              <a:rPr lang="zh-CN" altLang="en-US" smtClean="0"/>
              <a:t>2022/4/13</a:t>
            </a:fld>
            <a:endParaRPr lang="zh-CN" altLang="en-US"/>
          </a:p>
        </p:txBody>
      </p:sp>
      <p:sp>
        <p:nvSpPr>
          <p:cNvPr id="4" name="页脚占位符 3"/>
          <p:cNvSpPr>
            <a:spLocks noGrp="1"/>
          </p:cNvSpPr>
          <p:nvPr>
            <p:ph type="ftr" sz="quarter" idx="2"/>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9448185"/>
            <a:ext cx="2971800" cy="499090"/>
          </a:xfrm>
          <a:prstGeom prst="rect">
            <a:avLst/>
          </a:prstGeom>
        </p:spPr>
        <p:txBody>
          <a:bodyPr vert="horz" lIns="91440" tIns="45720" rIns="91440" bIns="45720" rtlCol="0" anchor="b"/>
          <a:lstStyle>
            <a:lvl1pPr algn="r">
              <a:defRPr sz="1200"/>
            </a:lvl1pPr>
          </a:lstStyle>
          <a:p>
            <a:fld id="{F4AA6B85-1B3D-40B1-80A4-177F18DA01F9}" type="slidenum">
              <a:rPr lang="zh-CN" altLang="en-US" smtClean="0"/>
              <a:t>‹#›</a:t>
            </a:fld>
            <a:endParaRPr lang="zh-CN" altLang="en-US"/>
          </a:p>
        </p:txBody>
      </p:sp>
    </p:spTree>
    <p:extLst>
      <p:ext uri="{BB962C8B-B14F-4D97-AF65-F5344CB8AC3E}">
        <p14:creationId xmlns:p14="http://schemas.microsoft.com/office/powerpoint/2010/main" val="17808431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190625" y="1243013"/>
            <a:ext cx="4476750" cy="3357562"/>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8</a:t>
            </a:fld>
            <a:endParaRPr lang="zh-CN" altLang="en-US"/>
          </a:p>
        </p:txBody>
      </p:sp>
    </p:spTree>
    <p:extLst>
      <p:ext uri="{BB962C8B-B14F-4D97-AF65-F5344CB8AC3E}">
        <p14:creationId xmlns:p14="http://schemas.microsoft.com/office/powerpoint/2010/main" val="3012378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15</a:t>
            </a:fld>
            <a:endParaRPr lang="zh-CN" altLang="en-US"/>
          </a:p>
        </p:txBody>
      </p:sp>
    </p:spTree>
    <p:extLst>
      <p:ext uri="{BB962C8B-B14F-4D97-AF65-F5344CB8AC3E}">
        <p14:creationId xmlns:p14="http://schemas.microsoft.com/office/powerpoint/2010/main" val="4088773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17</a:t>
            </a:fld>
            <a:endParaRPr lang="zh-CN" altLang="en-US"/>
          </a:p>
        </p:txBody>
      </p:sp>
    </p:spTree>
    <p:extLst>
      <p:ext uri="{BB962C8B-B14F-4D97-AF65-F5344CB8AC3E}">
        <p14:creationId xmlns:p14="http://schemas.microsoft.com/office/powerpoint/2010/main" val="30190694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p>
        </p:txBody>
      </p:sp>
    </p:spTree>
    <p:extLst>
      <p:ext uri="{BB962C8B-B14F-4D97-AF65-F5344CB8AC3E}">
        <p14:creationId xmlns:p14="http://schemas.microsoft.com/office/powerpoint/2010/main" val="36530101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26</a:t>
            </a:fld>
            <a:endParaRPr lang="zh-CN" altLang="en-US"/>
          </a:p>
        </p:txBody>
      </p:sp>
    </p:spTree>
    <p:extLst>
      <p:ext uri="{BB962C8B-B14F-4D97-AF65-F5344CB8AC3E}">
        <p14:creationId xmlns:p14="http://schemas.microsoft.com/office/powerpoint/2010/main" val="30183976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lvl1pPr>
              <a:lnSpc>
                <a:spcPts val="3600"/>
              </a:lnSpc>
              <a:defRPr sz="3600" b="1"/>
            </a:lvl1pPr>
          </a:lstStyle>
          <a:p>
            <a:r>
              <a:rPr lang="en-US" dirty="0"/>
              <a:t>Click to edit Master title style</a:t>
            </a:r>
          </a:p>
        </p:txBody>
      </p:sp>
      <p:sp>
        <p:nvSpPr>
          <p:cNvPr id="3" name="Content Placeholder 2"/>
          <p:cNvSpPr>
            <a:spLocks noGrp="1"/>
          </p:cNvSpPr>
          <p:nvPr>
            <p:ph idx="1"/>
          </p:nvPr>
        </p:nvSpPr>
        <p:spPr/>
        <p:txBody>
          <a:bodyPr/>
          <a:lstStyle>
            <a:lvl1pPr>
              <a:defRPr b="0"/>
            </a:lvl1pPr>
            <a:lvl2pPr>
              <a:defRPr b="0"/>
            </a:lvl2pPr>
            <a:lvl3pPr>
              <a:defRPr b="0"/>
            </a:lvl3pPr>
            <a:lvl4pPr>
              <a:defRPr b="0"/>
            </a:lvl4pPr>
            <a:lvl5pPr>
              <a:defRPr b="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ext Placeholder 7"/>
          <p:cNvSpPr>
            <a:spLocks noGrp="1"/>
          </p:cNvSpPr>
          <p:nvPr>
            <p:ph type="body" sz="quarter" idx="13"/>
          </p:nvPr>
        </p:nvSpPr>
        <p:spPr>
          <a:xfrm>
            <a:off x="914400" y="1371600"/>
            <a:ext cx="7162800" cy="381000"/>
          </a:xfrm>
        </p:spPr>
        <p:txBody>
          <a:bodyPr/>
          <a:lstStyle>
            <a:lvl1pPr algn="ctr">
              <a:buNone/>
              <a:defRPr sz="2800" b="1" i="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1751653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汽车营销概论</a:t>
            </a: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21556;&#22826;&#24863;&#24247;&#22797;&#26041;&#27688;&#37210;&#28919;&#33018;&#29255;&#39640;&#28165;&#24191;&#21578;_&#39640;&#28165;.kux"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emf"/><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1.bin"/><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2.bin"/></Relationships>
</file>

<file path=ppt/slides/_rels/slide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hyperlink" Target="&#40614;&#24403;&#21171;&#30340;&#39038;&#23458;&#35753;&#28193;&#20215;&#20540;.doc"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dirty="0"/>
          </a:p>
        </p:txBody>
      </p:sp>
      <p:sp>
        <p:nvSpPr>
          <p:cNvPr id="5" name="标题 1"/>
          <p:cNvSpPr>
            <a:spLocks noGrp="1"/>
          </p:cNvSpPr>
          <p:nvPr>
            <p:ph type="title"/>
          </p:nvPr>
        </p:nvSpPr>
        <p:spPr>
          <a:xfrm>
            <a:off x="725452" y="870479"/>
            <a:ext cx="8097629" cy="515938"/>
          </a:xfrm>
        </p:spPr>
        <p:txBody>
          <a:bodyPr/>
          <a:lstStyle/>
          <a:p>
            <a:r>
              <a:rPr lang="en-US" altLang="zh-CN" dirty="0"/>
              <a:t>1.1 </a:t>
            </a:r>
            <a:r>
              <a:rPr lang="zh-CN" altLang="en-US" dirty="0"/>
              <a:t>市场与市场营销</a:t>
            </a:r>
          </a:p>
        </p:txBody>
      </p:sp>
      <p:sp>
        <p:nvSpPr>
          <p:cNvPr id="7" name="内容占位符 2"/>
          <p:cNvSpPr>
            <a:spLocks noGrp="1"/>
          </p:cNvSpPr>
          <p:nvPr>
            <p:ph idx="1"/>
          </p:nvPr>
        </p:nvSpPr>
        <p:spPr>
          <a:xfrm>
            <a:off x="728664" y="1661585"/>
            <a:ext cx="8034337" cy="4173803"/>
          </a:xfrm>
        </p:spPr>
        <p:txBody>
          <a:bodyPr/>
          <a:lstStyle/>
          <a:p>
            <a:pPr>
              <a:lnSpc>
                <a:spcPct val="100000"/>
              </a:lnSpc>
              <a:buClr>
                <a:srgbClr val="C00000"/>
              </a:buClr>
              <a:buSzPct val="80000"/>
              <a:buNone/>
            </a:pPr>
            <a:r>
              <a:rPr lang="en-US" altLang="zh-CN" sz="2400" dirty="0">
                <a:latin typeface="+mn-ea"/>
              </a:rPr>
              <a:t>1.1.1 </a:t>
            </a:r>
            <a:r>
              <a:rPr lang="zh-CN" altLang="en-US" sz="2400" dirty="0">
                <a:latin typeface="+mn-ea"/>
              </a:rPr>
              <a:t>市场及汽车市场的概念</a:t>
            </a:r>
            <a:endParaRPr lang="en-US" altLang="zh-CN" sz="2400" dirty="0">
              <a:latin typeface="+mn-ea"/>
            </a:endParaRPr>
          </a:p>
          <a:p>
            <a:pPr>
              <a:lnSpc>
                <a:spcPct val="100000"/>
              </a:lnSpc>
              <a:buClr>
                <a:srgbClr val="C00000"/>
              </a:buClr>
              <a:buSzPct val="80000"/>
              <a:buFont typeface="Wingdings" panose="05000000000000000000" pitchFamily="2" charset="2"/>
              <a:buChar char="n"/>
            </a:pPr>
            <a:r>
              <a:rPr lang="zh-CN" altLang="en-US" sz="2400" dirty="0">
                <a:latin typeface="+mn-ea"/>
              </a:rPr>
              <a:t>指买主和卖主聚集在一起进行交换的</a:t>
            </a:r>
            <a:r>
              <a:rPr lang="zh-CN" altLang="en-US" sz="2400" dirty="0">
                <a:solidFill>
                  <a:srgbClr val="C00000"/>
                </a:solidFill>
                <a:latin typeface="+mn-ea"/>
              </a:rPr>
              <a:t>场所</a:t>
            </a:r>
            <a:r>
              <a:rPr lang="zh-CN" altLang="en-US" sz="2400" dirty="0">
                <a:latin typeface="+mn-ea"/>
              </a:rPr>
              <a:t>。</a:t>
            </a:r>
            <a:endParaRPr lang="en-US" altLang="zh-CN" sz="2400" dirty="0">
              <a:latin typeface="+mn-ea"/>
            </a:endParaRPr>
          </a:p>
          <a:p>
            <a:pPr>
              <a:lnSpc>
                <a:spcPct val="100000"/>
              </a:lnSpc>
              <a:buClr>
                <a:srgbClr val="C00000"/>
              </a:buClr>
              <a:buSzPct val="80000"/>
              <a:buFont typeface="Wingdings" panose="05000000000000000000" pitchFamily="2" charset="2"/>
              <a:buChar char="n"/>
            </a:pPr>
            <a:r>
              <a:rPr lang="zh-CN" altLang="en-US" sz="2400" dirty="0">
                <a:latin typeface="+mn-ea"/>
              </a:rPr>
              <a:t>某种特定商品</a:t>
            </a:r>
            <a:r>
              <a:rPr lang="zh-CN" altLang="en-US" sz="2400" dirty="0">
                <a:solidFill>
                  <a:srgbClr val="C00000"/>
                </a:solidFill>
                <a:latin typeface="+mn-ea"/>
              </a:rPr>
              <a:t>交易</a:t>
            </a:r>
            <a:r>
              <a:rPr lang="zh-CN" altLang="en-US" sz="2400" dirty="0">
                <a:latin typeface="+mn-ea"/>
              </a:rPr>
              <a:t>双方的集合。</a:t>
            </a:r>
            <a:endParaRPr lang="en-US" altLang="zh-CN" sz="2400" dirty="0">
              <a:latin typeface="+mn-ea"/>
            </a:endParaRPr>
          </a:p>
          <a:p>
            <a:pPr>
              <a:lnSpc>
                <a:spcPct val="100000"/>
              </a:lnSpc>
              <a:buClr>
                <a:srgbClr val="C00000"/>
              </a:buClr>
              <a:buSzPct val="80000"/>
              <a:buFont typeface="Wingdings" panose="05000000000000000000" pitchFamily="2" charset="2"/>
              <a:buChar char="n"/>
            </a:pPr>
            <a:r>
              <a:rPr lang="zh-CN" altLang="en-US" sz="2400" dirty="0">
                <a:latin typeface="+mn-ea"/>
              </a:rPr>
              <a:t>市场是指某种产品的</a:t>
            </a:r>
            <a:r>
              <a:rPr lang="zh-CN" altLang="en-US" sz="2400" dirty="0">
                <a:solidFill>
                  <a:srgbClr val="C00000"/>
                </a:solidFill>
                <a:latin typeface="+mn-ea"/>
              </a:rPr>
              <a:t>实际购买者和潜在购买者</a:t>
            </a:r>
            <a:r>
              <a:rPr lang="zh-CN" altLang="en-US" sz="2400" dirty="0">
                <a:latin typeface="+mn-ea"/>
              </a:rPr>
              <a:t>的集合。</a:t>
            </a:r>
            <a:endParaRPr lang="en-US" altLang="zh-CN" sz="2400" dirty="0">
              <a:latin typeface="+mn-ea"/>
            </a:endParaRPr>
          </a:p>
          <a:p>
            <a:pPr>
              <a:lnSpc>
                <a:spcPct val="100000"/>
              </a:lnSpc>
              <a:buClr>
                <a:srgbClr val="C00000"/>
              </a:buClr>
              <a:buSzPct val="80000"/>
              <a:buFont typeface="Wingdings" panose="05000000000000000000" pitchFamily="2" charset="2"/>
              <a:buChar char="n"/>
            </a:pPr>
            <a:r>
              <a:rPr lang="zh-CN" altLang="en-US" sz="2400" dirty="0">
                <a:latin typeface="+mn-ea"/>
              </a:rPr>
              <a:t>市场包含有三个主要因素：有某种需要的人、能满足这种需要的购买能力和购买欲望，即市场</a:t>
            </a:r>
            <a:r>
              <a:rPr lang="en-US" altLang="zh-CN" sz="2400" dirty="0">
                <a:latin typeface="+mn-ea"/>
              </a:rPr>
              <a:t>=</a:t>
            </a:r>
            <a:r>
              <a:rPr lang="zh-CN" altLang="en-US" sz="2400" dirty="0">
                <a:solidFill>
                  <a:srgbClr val="C00000"/>
                </a:solidFill>
                <a:latin typeface="+mn-ea"/>
              </a:rPr>
              <a:t>人口</a:t>
            </a:r>
            <a:r>
              <a:rPr lang="en-US" altLang="zh-CN" sz="2400" dirty="0">
                <a:solidFill>
                  <a:srgbClr val="C00000"/>
                </a:solidFill>
                <a:latin typeface="+mn-ea"/>
              </a:rPr>
              <a:t>+</a:t>
            </a:r>
            <a:r>
              <a:rPr lang="zh-CN" altLang="en-US" sz="2400" dirty="0">
                <a:solidFill>
                  <a:srgbClr val="C00000"/>
                </a:solidFill>
                <a:latin typeface="+mn-ea"/>
              </a:rPr>
              <a:t>购买力</a:t>
            </a:r>
            <a:r>
              <a:rPr lang="en-US" altLang="zh-CN" sz="2400" dirty="0">
                <a:solidFill>
                  <a:srgbClr val="C00000"/>
                </a:solidFill>
                <a:latin typeface="+mn-ea"/>
              </a:rPr>
              <a:t>+</a:t>
            </a:r>
            <a:r>
              <a:rPr lang="zh-CN" altLang="en-US" sz="2400" dirty="0">
                <a:solidFill>
                  <a:srgbClr val="C00000"/>
                </a:solidFill>
                <a:latin typeface="+mn-ea"/>
              </a:rPr>
              <a:t>购买欲望</a:t>
            </a:r>
            <a:r>
              <a:rPr lang="zh-CN" altLang="en-US" sz="2400" dirty="0">
                <a:latin typeface="+mn-ea"/>
              </a:rPr>
              <a:t>。</a:t>
            </a:r>
            <a:endParaRPr lang="en-US" altLang="zh-CN" sz="2400" dirty="0">
              <a:latin typeface="+mn-ea"/>
            </a:endParaRPr>
          </a:p>
        </p:txBody>
      </p:sp>
      <p:grpSp>
        <p:nvGrpSpPr>
          <p:cNvPr id="22" name="Group 15"/>
          <p:cNvGrpSpPr>
            <a:grpSpLocks/>
          </p:cNvGrpSpPr>
          <p:nvPr/>
        </p:nvGrpSpPr>
        <p:grpSpPr bwMode="auto">
          <a:xfrm>
            <a:off x="2953296" y="4424902"/>
            <a:ext cx="3168352" cy="2150940"/>
            <a:chOff x="2744" y="1797"/>
            <a:chExt cx="2240" cy="2174"/>
          </a:xfrm>
        </p:grpSpPr>
        <p:grpSp>
          <p:nvGrpSpPr>
            <p:cNvPr id="23" name="Group 14"/>
            <p:cNvGrpSpPr>
              <a:grpSpLocks/>
            </p:cNvGrpSpPr>
            <p:nvPr/>
          </p:nvGrpSpPr>
          <p:grpSpPr bwMode="auto">
            <a:xfrm>
              <a:off x="2744" y="1797"/>
              <a:ext cx="2240" cy="2174"/>
              <a:chOff x="3198" y="1661"/>
              <a:chExt cx="2240" cy="2174"/>
            </a:xfrm>
          </p:grpSpPr>
          <p:grpSp>
            <p:nvGrpSpPr>
              <p:cNvPr id="25" name="Group 10"/>
              <p:cNvGrpSpPr>
                <a:grpSpLocks/>
              </p:cNvGrpSpPr>
              <p:nvPr/>
            </p:nvGrpSpPr>
            <p:grpSpPr bwMode="auto">
              <a:xfrm>
                <a:off x="3198" y="1661"/>
                <a:ext cx="2240" cy="2174"/>
                <a:chOff x="1693" y="1307"/>
                <a:chExt cx="2240" cy="2174"/>
              </a:xfrm>
            </p:grpSpPr>
            <p:sp>
              <p:nvSpPr>
                <p:cNvPr id="27" name="Freeform 4"/>
                <p:cNvSpPr>
                  <a:spLocks/>
                </p:cNvSpPr>
                <p:nvPr/>
              </p:nvSpPr>
              <p:spPr bwMode="blackWhite">
                <a:xfrm>
                  <a:off x="1700" y="1307"/>
                  <a:ext cx="1940" cy="943"/>
                </a:xfrm>
                <a:custGeom>
                  <a:avLst/>
                  <a:gdLst>
                    <a:gd name="T0" fmla="*/ 1550 w 1940"/>
                    <a:gd name="T1" fmla="*/ 713 h 943"/>
                    <a:gd name="T2" fmla="*/ 1834 w 1940"/>
                    <a:gd name="T3" fmla="*/ 678 h 943"/>
                    <a:gd name="T4" fmla="*/ 1940 w 1940"/>
                    <a:gd name="T5" fmla="*/ 369 h 943"/>
                    <a:gd name="T6" fmla="*/ 1873 w 1940"/>
                    <a:gd name="T7" fmla="*/ 285 h 943"/>
                    <a:gd name="T8" fmla="*/ 1809 w 1940"/>
                    <a:gd name="T9" fmla="*/ 233 h 943"/>
                    <a:gd name="T10" fmla="*/ 1743 w 1940"/>
                    <a:gd name="T11" fmla="*/ 187 h 943"/>
                    <a:gd name="T12" fmla="*/ 1675 w 1940"/>
                    <a:gd name="T13" fmla="*/ 145 h 943"/>
                    <a:gd name="T14" fmla="*/ 1602 w 1940"/>
                    <a:gd name="T15" fmla="*/ 109 h 943"/>
                    <a:gd name="T16" fmla="*/ 1529 w 1940"/>
                    <a:gd name="T17" fmla="*/ 76 h 943"/>
                    <a:gd name="T18" fmla="*/ 1452 w 1940"/>
                    <a:gd name="T19" fmla="*/ 51 h 943"/>
                    <a:gd name="T20" fmla="*/ 1372 w 1940"/>
                    <a:gd name="T21" fmla="*/ 29 h 943"/>
                    <a:gd name="T22" fmla="*/ 1293 w 1940"/>
                    <a:gd name="T23" fmla="*/ 15 h 943"/>
                    <a:gd name="T24" fmla="*/ 1211 w 1940"/>
                    <a:gd name="T25" fmla="*/ 5 h 943"/>
                    <a:gd name="T26" fmla="*/ 1130 w 1940"/>
                    <a:gd name="T27" fmla="*/ 0 h 943"/>
                    <a:gd name="T28" fmla="*/ 1048 w 1940"/>
                    <a:gd name="T29" fmla="*/ 3 h 943"/>
                    <a:gd name="T30" fmla="*/ 968 w 1940"/>
                    <a:gd name="T31" fmla="*/ 10 h 943"/>
                    <a:gd name="T32" fmla="*/ 887 w 1940"/>
                    <a:gd name="T33" fmla="*/ 24 h 943"/>
                    <a:gd name="T34" fmla="*/ 808 w 1940"/>
                    <a:gd name="T35" fmla="*/ 43 h 943"/>
                    <a:gd name="T36" fmla="*/ 730 w 1940"/>
                    <a:gd name="T37" fmla="*/ 66 h 943"/>
                    <a:gd name="T38" fmla="*/ 655 w 1940"/>
                    <a:gd name="T39" fmla="*/ 95 h 943"/>
                    <a:gd name="T40" fmla="*/ 581 w 1940"/>
                    <a:gd name="T41" fmla="*/ 130 h 943"/>
                    <a:gd name="T42" fmla="*/ 511 w 1940"/>
                    <a:gd name="T43" fmla="*/ 172 h 943"/>
                    <a:gd name="T44" fmla="*/ 443 w 1940"/>
                    <a:gd name="T45" fmla="*/ 216 h 943"/>
                    <a:gd name="T46" fmla="*/ 381 w 1940"/>
                    <a:gd name="T47" fmla="*/ 266 h 943"/>
                    <a:gd name="T48" fmla="*/ 321 w 1940"/>
                    <a:gd name="T49" fmla="*/ 318 h 943"/>
                    <a:gd name="T50" fmla="*/ 265 w 1940"/>
                    <a:gd name="T51" fmla="*/ 377 h 943"/>
                    <a:gd name="T52" fmla="*/ 214 w 1940"/>
                    <a:gd name="T53" fmla="*/ 439 h 943"/>
                    <a:gd name="T54" fmla="*/ 168 w 1940"/>
                    <a:gd name="T55" fmla="*/ 503 h 943"/>
                    <a:gd name="T56" fmla="*/ 127 w 1940"/>
                    <a:gd name="T57" fmla="*/ 572 h 943"/>
                    <a:gd name="T58" fmla="*/ 92 w 1940"/>
                    <a:gd name="T59" fmla="*/ 642 h 943"/>
                    <a:gd name="T60" fmla="*/ 60 w 1940"/>
                    <a:gd name="T61" fmla="*/ 715 h 943"/>
                    <a:gd name="T62" fmla="*/ 35 w 1940"/>
                    <a:gd name="T63" fmla="*/ 791 h 943"/>
                    <a:gd name="T64" fmla="*/ 14 w 1940"/>
                    <a:gd name="T65" fmla="*/ 868 h 943"/>
                    <a:gd name="T66" fmla="*/ 0 w 1940"/>
                    <a:gd name="T67" fmla="*/ 943 h 943"/>
                    <a:gd name="T68" fmla="*/ 287 w 1940"/>
                    <a:gd name="T69" fmla="*/ 762 h 943"/>
                    <a:gd name="T70" fmla="*/ 569 w 1940"/>
                    <a:gd name="T71" fmla="*/ 939 h 943"/>
                    <a:gd name="T72" fmla="*/ 589 w 1940"/>
                    <a:gd name="T73" fmla="*/ 890 h 943"/>
                    <a:gd name="T74" fmla="*/ 613 w 1940"/>
                    <a:gd name="T75" fmla="*/ 840 h 943"/>
                    <a:gd name="T76" fmla="*/ 645 w 1940"/>
                    <a:gd name="T77" fmla="*/ 792 h 943"/>
                    <a:gd name="T78" fmla="*/ 679 w 1940"/>
                    <a:gd name="T79" fmla="*/ 747 h 943"/>
                    <a:gd name="T80" fmla="*/ 720 w 1940"/>
                    <a:gd name="T81" fmla="*/ 706 h 943"/>
                    <a:gd name="T82" fmla="*/ 762 w 1940"/>
                    <a:gd name="T83" fmla="*/ 668 h 943"/>
                    <a:gd name="T84" fmla="*/ 810 w 1940"/>
                    <a:gd name="T85" fmla="*/ 636 h 943"/>
                    <a:gd name="T86" fmla="*/ 861 w 1940"/>
                    <a:gd name="T87" fmla="*/ 608 h 943"/>
                    <a:gd name="T88" fmla="*/ 914 w 1940"/>
                    <a:gd name="T89" fmla="*/ 585 h 943"/>
                    <a:gd name="T90" fmla="*/ 969 w 1940"/>
                    <a:gd name="T91" fmla="*/ 568 h 943"/>
                    <a:gd name="T92" fmla="*/ 1026 w 1940"/>
                    <a:gd name="T93" fmla="*/ 555 h 943"/>
                    <a:gd name="T94" fmla="*/ 1083 w 1940"/>
                    <a:gd name="T95" fmla="*/ 549 h 943"/>
                    <a:gd name="T96" fmla="*/ 1142 w 1940"/>
                    <a:gd name="T97" fmla="*/ 549 h 943"/>
                    <a:gd name="T98" fmla="*/ 1200 w 1940"/>
                    <a:gd name="T99" fmla="*/ 554 h 943"/>
                    <a:gd name="T100" fmla="*/ 1257 w 1940"/>
                    <a:gd name="T101" fmla="*/ 564 h 943"/>
                    <a:gd name="T102" fmla="*/ 1312 w 1940"/>
                    <a:gd name="T103" fmla="*/ 582 h 943"/>
                    <a:gd name="T104" fmla="*/ 1365 w 1940"/>
                    <a:gd name="T105" fmla="*/ 602 h 943"/>
                    <a:gd name="T106" fmla="*/ 1472 w 1940"/>
                    <a:gd name="T107" fmla="*/ 655 h 943"/>
                    <a:gd name="T108" fmla="*/ 1548 w 1940"/>
                    <a:gd name="T109" fmla="*/ 713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40" h="943">
                      <a:moveTo>
                        <a:pt x="1550" y="713"/>
                      </a:moveTo>
                      <a:lnTo>
                        <a:pt x="1834" y="678"/>
                      </a:lnTo>
                      <a:lnTo>
                        <a:pt x="1940" y="369"/>
                      </a:lnTo>
                      <a:lnTo>
                        <a:pt x="1873" y="285"/>
                      </a:lnTo>
                      <a:lnTo>
                        <a:pt x="1809" y="233"/>
                      </a:lnTo>
                      <a:lnTo>
                        <a:pt x="1743" y="187"/>
                      </a:lnTo>
                      <a:lnTo>
                        <a:pt x="1675" y="145"/>
                      </a:lnTo>
                      <a:lnTo>
                        <a:pt x="1602" y="109"/>
                      </a:lnTo>
                      <a:lnTo>
                        <a:pt x="1529" y="76"/>
                      </a:lnTo>
                      <a:lnTo>
                        <a:pt x="1452" y="51"/>
                      </a:lnTo>
                      <a:lnTo>
                        <a:pt x="1372" y="29"/>
                      </a:lnTo>
                      <a:lnTo>
                        <a:pt x="1293" y="15"/>
                      </a:lnTo>
                      <a:lnTo>
                        <a:pt x="1211" y="5"/>
                      </a:lnTo>
                      <a:lnTo>
                        <a:pt x="1130" y="0"/>
                      </a:lnTo>
                      <a:lnTo>
                        <a:pt x="1048" y="3"/>
                      </a:lnTo>
                      <a:lnTo>
                        <a:pt x="968" y="10"/>
                      </a:lnTo>
                      <a:lnTo>
                        <a:pt x="887" y="24"/>
                      </a:lnTo>
                      <a:lnTo>
                        <a:pt x="808" y="43"/>
                      </a:lnTo>
                      <a:lnTo>
                        <a:pt x="730" y="66"/>
                      </a:lnTo>
                      <a:lnTo>
                        <a:pt x="655" y="95"/>
                      </a:lnTo>
                      <a:lnTo>
                        <a:pt x="581" y="130"/>
                      </a:lnTo>
                      <a:lnTo>
                        <a:pt x="511" y="172"/>
                      </a:lnTo>
                      <a:lnTo>
                        <a:pt x="443" y="216"/>
                      </a:lnTo>
                      <a:lnTo>
                        <a:pt x="381" y="266"/>
                      </a:lnTo>
                      <a:lnTo>
                        <a:pt x="321" y="318"/>
                      </a:lnTo>
                      <a:lnTo>
                        <a:pt x="265" y="377"/>
                      </a:lnTo>
                      <a:lnTo>
                        <a:pt x="214" y="439"/>
                      </a:lnTo>
                      <a:lnTo>
                        <a:pt x="168" y="503"/>
                      </a:lnTo>
                      <a:lnTo>
                        <a:pt x="127" y="572"/>
                      </a:lnTo>
                      <a:lnTo>
                        <a:pt x="92" y="642"/>
                      </a:lnTo>
                      <a:lnTo>
                        <a:pt x="60" y="715"/>
                      </a:lnTo>
                      <a:lnTo>
                        <a:pt x="35" y="791"/>
                      </a:lnTo>
                      <a:lnTo>
                        <a:pt x="14" y="868"/>
                      </a:lnTo>
                      <a:lnTo>
                        <a:pt x="0" y="943"/>
                      </a:lnTo>
                      <a:lnTo>
                        <a:pt x="287" y="762"/>
                      </a:lnTo>
                      <a:lnTo>
                        <a:pt x="569" y="939"/>
                      </a:lnTo>
                      <a:lnTo>
                        <a:pt x="589" y="890"/>
                      </a:lnTo>
                      <a:lnTo>
                        <a:pt x="613" y="840"/>
                      </a:lnTo>
                      <a:lnTo>
                        <a:pt x="645" y="792"/>
                      </a:lnTo>
                      <a:lnTo>
                        <a:pt x="679" y="747"/>
                      </a:lnTo>
                      <a:lnTo>
                        <a:pt x="720" y="706"/>
                      </a:lnTo>
                      <a:lnTo>
                        <a:pt x="762" y="668"/>
                      </a:lnTo>
                      <a:lnTo>
                        <a:pt x="810" y="636"/>
                      </a:lnTo>
                      <a:lnTo>
                        <a:pt x="861" y="608"/>
                      </a:lnTo>
                      <a:lnTo>
                        <a:pt x="914" y="585"/>
                      </a:lnTo>
                      <a:lnTo>
                        <a:pt x="969" y="568"/>
                      </a:lnTo>
                      <a:lnTo>
                        <a:pt x="1026" y="555"/>
                      </a:lnTo>
                      <a:lnTo>
                        <a:pt x="1083" y="549"/>
                      </a:lnTo>
                      <a:lnTo>
                        <a:pt x="1142" y="549"/>
                      </a:lnTo>
                      <a:lnTo>
                        <a:pt x="1200" y="554"/>
                      </a:lnTo>
                      <a:lnTo>
                        <a:pt x="1257" y="564"/>
                      </a:lnTo>
                      <a:lnTo>
                        <a:pt x="1312" y="582"/>
                      </a:lnTo>
                      <a:lnTo>
                        <a:pt x="1365" y="602"/>
                      </a:lnTo>
                      <a:lnTo>
                        <a:pt x="1472" y="655"/>
                      </a:lnTo>
                      <a:lnTo>
                        <a:pt x="1548" y="713"/>
                      </a:lnTo>
                    </a:path>
                  </a:pathLst>
                </a:custGeom>
                <a:solidFill>
                  <a:schemeClr val="accent1"/>
                </a:solidFill>
                <a:ln w="9525" cap="rnd" cmpd="sng">
                  <a:solidFill>
                    <a:schemeClr val="tx1"/>
                  </a:solidFill>
                  <a:prstDash val="solid"/>
                  <a:round/>
                  <a:headEnd/>
                  <a:tailEnd/>
                </a:ln>
                <a:effectLst>
                  <a:outerShdw dist="28398" dir="1593903" algn="ctr" rotWithShape="0">
                    <a:schemeClr val="bg2"/>
                  </a:outerShdw>
                </a:effectLst>
              </p:spPr>
              <p:txBody>
                <a:bodyPr/>
                <a:lstStyle/>
                <a:p>
                  <a:endParaRPr lang="zh-CN" altLang="en-US"/>
                </a:p>
              </p:txBody>
            </p:sp>
            <p:sp>
              <p:nvSpPr>
                <p:cNvPr id="28" name="Freeform 5"/>
                <p:cNvSpPr>
                  <a:spLocks/>
                </p:cNvSpPr>
                <p:nvPr/>
              </p:nvSpPr>
              <p:spPr bwMode="blackWhite">
                <a:xfrm>
                  <a:off x="1693" y="2140"/>
                  <a:ext cx="1406" cy="1341"/>
                </a:xfrm>
                <a:custGeom>
                  <a:avLst/>
                  <a:gdLst>
                    <a:gd name="T0" fmla="*/ 1406 w 1406"/>
                    <a:gd name="T1" fmla="*/ 1306 h 1341"/>
                    <a:gd name="T2" fmla="*/ 1124 w 1406"/>
                    <a:gd name="T3" fmla="*/ 1061 h 1341"/>
                    <a:gd name="T4" fmla="*/ 1226 w 1406"/>
                    <a:gd name="T5" fmla="*/ 789 h 1341"/>
                    <a:gd name="T6" fmla="*/ 1170 w 1406"/>
                    <a:gd name="T7" fmla="*/ 796 h 1341"/>
                    <a:gd name="T8" fmla="*/ 1113 w 1406"/>
                    <a:gd name="T9" fmla="*/ 797 h 1341"/>
                    <a:gd name="T10" fmla="*/ 1056 w 1406"/>
                    <a:gd name="T11" fmla="*/ 794 h 1341"/>
                    <a:gd name="T12" fmla="*/ 999 w 1406"/>
                    <a:gd name="T13" fmla="*/ 784 h 1341"/>
                    <a:gd name="T14" fmla="*/ 946 w 1406"/>
                    <a:gd name="T15" fmla="*/ 769 h 1341"/>
                    <a:gd name="T16" fmla="*/ 892 w 1406"/>
                    <a:gd name="T17" fmla="*/ 751 h 1341"/>
                    <a:gd name="T18" fmla="*/ 842 w 1406"/>
                    <a:gd name="T19" fmla="*/ 726 h 1341"/>
                    <a:gd name="T20" fmla="*/ 794 w 1406"/>
                    <a:gd name="T21" fmla="*/ 697 h 1341"/>
                    <a:gd name="T22" fmla="*/ 750 w 1406"/>
                    <a:gd name="T23" fmla="*/ 662 h 1341"/>
                    <a:gd name="T24" fmla="*/ 710 w 1406"/>
                    <a:gd name="T25" fmla="*/ 622 h 1341"/>
                    <a:gd name="T26" fmla="*/ 672 w 1406"/>
                    <a:gd name="T27" fmla="*/ 580 h 1341"/>
                    <a:gd name="T28" fmla="*/ 641 w 1406"/>
                    <a:gd name="T29" fmla="*/ 535 h 1341"/>
                    <a:gd name="T30" fmla="*/ 615 w 1406"/>
                    <a:gd name="T31" fmla="*/ 489 h 1341"/>
                    <a:gd name="T32" fmla="*/ 596 w 1406"/>
                    <a:gd name="T33" fmla="*/ 441 h 1341"/>
                    <a:gd name="T34" fmla="*/ 579 w 1406"/>
                    <a:gd name="T35" fmla="*/ 393 h 1341"/>
                    <a:gd name="T36" fmla="*/ 568 w 1406"/>
                    <a:gd name="T37" fmla="*/ 342 h 1341"/>
                    <a:gd name="T38" fmla="*/ 559 w 1406"/>
                    <a:gd name="T39" fmla="*/ 238 h 1341"/>
                    <a:gd name="T40" fmla="*/ 563 w 1406"/>
                    <a:gd name="T41" fmla="*/ 170 h 1341"/>
                    <a:gd name="T42" fmla="*/ 303 w 1406"/>
                    <a:gd name="T43" fmla="*/ 0 h 1341"/>
                    <a:gd name="T44" fmla="*/ 11 w 1406"/>
                    <a:gd name="T45" fmla="*/ 180 h 1341"/>
                    <a:gd name="T46" fmla="*/ 0 w 1406"/>
                    <a:gd name="T47" fmla="*/ 293 h 1341"/>
                    <a:gd name="T48" fmla="*/ 7 w 1406"/>
                    <a:gd name="T49" fmla="*/ 371 h 1341"/>
                    <a:gd name="T50" fmla="*/ 19 w 1406"/>
                    <a:gd name="T51" fmla="*/ 449 h 1341"/>
                    <a:gd name="T52" fmla="*/ 35 w 1406"/>
                    <a:gd name="T53" fmla="*/ 525 h 1341"/>
                    <a:gd name="T54" fmla="*/ 57 w 1406"/>
                    <a:gd name="T55" fmla="*/ 600 h 1341"/>
                    <a:gd name="T56" fmla="*/ 86 w 1406"/>
                    <a:gd name="T57" fmla="*/ 674 h 1341"/>
                    <a:gd name="T58" fmla="*/ 121 w 1406"/>
                    <a:gd name="T59" fmla="*/ 746 h 1341"/>
                    <a:gd name="T60" fmla="*/ 160 w 1406"/>
                    <a:gd name="T61" fmla="*/ 814 h 1341"/>
                    <a:gd name="T62" fmla="*/ 204 w 1406"/>
                    <a:gd name="T63" fmla="*/ 880 h 1341"/>
                    <a:gd name="T64" fmla="*/ 251 w 1406"/>
                    <a:gd name="T65" fmla="*/ 941 h 1341"/>
                    <a:gd name="T66" fmla="*/ 304 w 1406"/>
                    <a:gd name="T67" fmla="*/ 999 h 1341"/>
                    <a:gd name="T68" fmla="*/ 361 w 1406"/>
                    <a:gd name="T69" fmla="*/ 1054 h 1341"/>
                    <a:gd name="T70" fmla="*/ 421 w 1406"/>
                    <a:gd name="T71" fmla="*/ 1105 h 1341"/>
                    <a:gd name="T72" fmla="*/ 486 w 1406"/>
                    <a:gd name="T73" fmla="*/ 1152 h 1341"/>
                    <a:gd name="T74" fmla="*/ 554 w 1406"/>
                    <a:gd name="T75" fmla="*/ 1192 h 1341"/>
                    <a:gd name="T76" fmla="*/ 625 w 1406"/>
                    <a:gd name="T77" fmla="*/ 1229 h 1341"/>
                    <a:gd name="T78" fmla="*/ 698 w 1406"/>
                    <a:gd name="T79" fmla="*/ 1262 h 1341"/>
                    <a:gd name="T80" fmla="*/ 774 w 1406"/>
                    <a:gd name="T81" fmla="*/ 1287 h 1341"/>
                    <a:gd name="T82" fmla="*/ 851 w 1406"/>
                    <a:gd name="T83" fmla="*/ 1309 h 1341"/>
                    <a:gd name="T84" fmla="*/ 930 w 1406"/>
                    <a:gd name="T85" fmla="*/ 1324 h 1341"/>
                    <a:gd name="T86" fmla="*/ 1008 w 1406"/>
                    <a:gd name="T87" fmla="*/ 1337 h 1341"/>
                    <a:gd name="T88" fmla="*/ 1089 w 1406"/>
                    <a:gd name="T89" fmla="*/ 1341 h 1341"/>
                    <a:gd name="T90" fmla="*/ 1169 w 1406"/>
                    <a:gd name="T91" fmla="*/ 1341 h 1341"/>
                    <a:gd name="T92" fmla="*/ 1248 w 1406"/>
                    <a:gd name="T93" fmla="*/ 1336 h 1341"/>
                    <a:gd name="T94" fmla="*/ 1328 w 1406"/>
                    <a:gd name="T95" fmla="*/ 1323 h 1341"/>
                    <a:gd name="T96" fmla="*/ 1406 w 1406"/>
                    <a:gd name="T97" fmla="*/ 1306 h 1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06" h="1341">
                      <a:moveTo>
                        <a:pt x="1406" y="1306"/>
                      </a:moveTo>
                      <a:lnTo>
                        <a:pt x="1124" y="1061"/>
                      </a:lnTo>
                      <a:lnTo>
                        <a:pt x="1226" y="789"/>
                      </a:lnTo>
                      <a:lnTo>
                        <a:pt x="1170" y="796"/>
                      </a:lnTo>
                      <a:lnTo>
                        <a:pt x="1113" y="797"/>
                      </a:lnTo>
                      <a:lnTo>
                        <a:pt x="1056" y="794"/>
                      </a:lnTo>
                      <a:lnTo>
                        <a:pt x="999" y="784"/>
                      </a:lnTo>
                      <a:lnTo>
                        <a:pt x="946" y="769"/>
                      </a:lnTo>
                      <a:lnTo>
                        <a:pt x="892" y="751"/>
                      </a:lnTo>
                      <a:lnTo>
                        <a:pt x="842" y="726"/>
                      </a:lnTo>
                      <a:lnTo>
                        <a:pt x="794" y="697"/>
                      </a:lnTo>
                      <a:lnTo>
                        <a:pt x="750" y="662"/>
                      </a:lnTo>
                      <a:lnTo>
                        <a:pt x="710" y="622"/>
                      </a:lnTo>
                      <a:lnTo>
                        <a:pt x="672" y="580"/>
                      </a:lnTo>
                      <a:lnTo>
                        <a:pt x="641" y="535"/>
                      </a:lnTo>
                      <a:lnTo>
                        <a:pt x="615" y="489"/>
                      </a:lnTo>
                      <a:lnTo>
                        <a:pt x="596" y="441"/>
                      </a:lnTo>
                      <a:lnTo>
                        <a:pt x="579" y="393"/>
                      </a:lnTo>
                      <a:lnTo>
                        <a:pt x="568" y="342"/>
                      </a:lnTo>
                      <a:lnTo>
                        <a:pt x="559" y="238"/>
                      </a:lnTo>
                      <a:lnTo>
                        <a:pt x="563" y="170"/>
                      </a:lnTo>
                      <a:lnTo>
                        <a:pt x="303" y="0"/>
                      </a:lnTo>
                      <a:lnTo>
                        <a:pt x="11" y="180"/>
                      </a:lnTo>
                      <a:lnTo>
                        <a:pt x="0" y="293"/>
                      </a:lnTo>
                      <a:lnTo>
                        <a:pt x="7" y="371"/>
                      </a:lnTo>
                      <a:lnTo>
                        <a:pt x="19" y="449"/>
                      </a:lnTo>
                      <a:lnTo>
                        <a:pt x="35" y="525"/>
                      </a:lnTo>
                      <a:lnTo>
                        <a:pt x="57" y="600"/>
                      </a:lnTo>
                      <a:lnTo>
                        <a:pt x="86" y="674"/>
                      </a:lnTo>
                      <a:lnTo>
                        <a:pt x="121" y="746"/>
                      </a:lnTo>
                      <a:lnTo>
                        <a:pt x="160" y="814"/>
                      </a:lnTo>
                      <a:lnTo>
                        <a:pt x="204" y="880"/>
                      </a:lnTo>
                      <a:lnTo>
                        <a:pt x="251" y="941"/>
                      </a:lnTo>
                      <a:lnTo>
                        <a:pt x="304" y="999"/>
                      </a:lnTo>
                      <a:lnTo>
                        <a:pt x="361" y="1054"/>
                      </a:lnTo>
                      <a:lnTo>
                        <a:pt x="421" y="1105"/>
                      </a:lnTo>
                      <a:lnTo>
                        <a:pt x="486" y="1152"/>
                      </a:lnTo>
                      <a:lnTo>
                        <a:pt x="554" y="1192"/>
                      </a:lnTo>
                      <a:lnTo>
                        <a:pt x="625" y="1229"/>
                      </a:lnTo>
                      <a:lnTo>
                        <a:pt x="698" y="1262"/>
                      </a:lnTo>
                      <a:lnTo>
                        <a:pt x="774" y="1287"/>
                      </a:lnTo>
                      <a:lnTo>
                        <a:pt x="851" y="1309"/>
                      </a:lnTo>
                      <a:lnTo>
                        <a:pt x="930" y="1324"/>
                      </a:lnTo>
                      <a:lnTo>
                        <a:pt x="1008" y="1337"/>
                      </a:lnTo>
                      <a:lnTo>
                        <a:pt x="1089" y="1341"/>
                      </a:lnTo>
                      <a:lnTo>
                        <a:pt x="1169" y="1341"/>
                      </a:lnTo>
                      <a:lnTo>
                        <a:pt x="1248" y="1336"/>
                      </a:lnTo>
                      <a:lnTo>
                        <a:pt x="1328" y="1323"/>
                      </a:lnTo>
                      <a:lnTo>
                        <a:pt x="1406" y="1306"/>
                      </a:lnTo>
                    </a:path>
                  </a:pathLst>
                </a:custGeom>
                <a:solidFill>
                  <a:schemeClr val="accent1"/>
                </a:solidFill>
                <a:ln w="9525" cap="rnd" cmpd="sng">
                  <a:solidFill>
                    <a:schemeClr val="tx1"/>
                  </a:solidFill>
                  <a:prstDash val="solid"/>
                  <a:round/>
                  <a:headEnd/>
                  <a:tailEnd/>
                </a:ln>
                <a:effectLst>
                  <a:outerShdw dist="28398" dir="1593903" algn="ctr" rotWithShape="0">
                    <a:schemeClr val="bg2"/>
                  </a:outerShdw>
                </a:effectLst>
              </p:spPr>
              <p:txBody>
                <a:bodyPr/>
                <a:lstStyle/>
                <a:p>
                  <a:endParaRPr lang="zh-CN" altLang="en-US"/>
                </a:p>
              </p:txBody>
            </p:sp>
            <p:sp>
              <p:nvSpPr>
                <p:cNvPr id="29" name="Freeform 6"/>
                <p:cNvSpPr>
                  <a:spLocks/>
                </p:cNvSpPr>
                <p:nvPr/>
              </p:nvSpPr>
              <p:spPr bwMode="blackWhite">
                <a:xfrm>
                  <a:off x="2909" y="1730"/>
                  <a:ext cx="1024" cy="1692"/>
                </a:xfrm>
                <a:custGeom>
                  <a:avLst/>
                  <a:gdLst>
                    <a:gd name="T0" fmla="*/ 370 w 1024"/>
                    <a:gd name="T1" fmla="*/ 1650 h 1692"/>
                    <a:gd name="T2" fmla="*/ 439 w 1024"/>
                    <a:gd name="T3" fmla="*/ 1617 h 1692"/>
                    <a:gd name="T4" fmla="*/ 507 w 1024"/>
                    <a:gd name="T5" fmla="*/ 1579 h 1692"/>
                    <a:gd name="T6" fmla="*/ 571 w 1024"/>
                    <a:gd name="T7" fmla="*/ 1536 h 1692"/>
                    <a:gd name="T8" fmla="*/ 633 w 1024"/>
                    <a:gd name="T9" fmla="*/ 1488 h 1692"/>
                    <a:gd name="T10" fmla="*/ 692 w 1024"/>
                    <a:gd name="T11" fmla="*/ 1436 h 1692"/>
                    <a:gd name="T12" fmla="*/ 745 w 1024"/>
                    <a:gd name="T13" fmla="*/ 1381 h 1692"/>
                    <a:gd name="T14" fmla="*/ 796 w 1024"/>
                    <a:gd name="T15" fmla="*/ 1322 h 1692"/>
                    <a:gd name="T16" fmla="*/ 840 w 1024"/>
                    <a:gd name="T17" fmla="*/ 1260 h 1692"/>
                    <a:gd name="T18" fmla="*/ 882 w 1024"/>
                    <a:gd name="T19" fmla="*/ 1195 h 1692"/>
                    <a:gd name="T20" fmla="*/ 916 w 1024"/>
                    <a:gd name="T21" fmla="*/ 1128 h 1692"/>
                    <a:gd name="T22" fmla="*/ 949 w 1024"/>
                    <a:gd name="T23" fmla="*/ 1058 h 1692"/>
                    <a:gd name="T24" fmla="*/ 973 w 1024"/>
                    <a:gd name="T25" fmla="*/ 985 h 1692"/>
                    <a:gd name="T26" fmla="*/ 995 w 1024"/>
                    <a:gd name="T27" fmla="*/ 911 h 1692"/>
                    <a:gd name="T28" fmla="*/ 1009 w 1024"/>
                    <a:gd name="T29" fmla="*/ 837 h 1692"/>
                    <a:gd name="T30" fmla="*/ 1020 w 1024"/>
                    <a:gd name="T31" fmla="*/ 762 h 1692"/>
                    <a:gd name="T32" fmla="*/ 1024 w 1024"/>
                    <a:gd name="T33" fmla="*/ 686 h 1692"/>
                    <a:gd name="T34" fmla="*/ 1021 w 1024"/>
                    <a:gd name="T35" fmla="*/ 610 h 1692"/>
                    <a:gd name="T36" fmla="*/ 1016 w 1024"/>
                    <a:gd name="T37" fmla="*/ 535 h 1692"/>
                    <a:gd name="T38" fmla="*/ 1002 w 1024"/>
                    <a:gd name="T39" fmla="*/ 460 h 1692"/>
                    <a:gd name="T40" fmla="*/ 985 w 1024"/>
                    <a:gd name="T41" fmla="*/ 386 h 1692"/>
                    <a:gd name="T42" fmla="*/ 962 w 1024"/>
                    <a:gd name="T43" fmla="*/ 312 h 1692"/>
                    <a:gd name="T44" fmla="*/ 933 w 1024"/>
                    <a:gd name="T45" fmla="*/ 242 h 1692"/>
                    <a:gd name="T46" fmla="*/ 901 w 1024"/>
                    <a:gd name="T47" fmla="*/ 172 h 1692"/>
                    <a:gd name="T48" fmla="*/ 862 w 1024"/>
                    <a:gd name="T49" fmla="*/ 105 h 1692"/>
                    <a:gd name="T50" fmla="*/ 826 w 1024"/>
                    <a:gd name="T51" fmla="*/ 51 h 1692"/>
                    <a:gd name="T52" fmla="*/ 787 w 1024"/>
                    <a:gd name="T53" fmla="*/ 0 h 1692"/>
                    <a:gd name="T54" fmla="*/ 673 w 1024"/>
                    <a:gd name="T55" fmla="*/ 310 h 1692"/>
                    <a:gd name="T56" fmla="*/ 358 w 1024"/>
                    <a:gd name="T57" fmla="*/ 351 h 1692"/>
                    <a:gd name="T58" fmla="*/ 380 w 1024"/>
                    <a:gd name="T59" fmla="*/ 386 h 1692"/>
                    <a:gd name="T60" fmla="*/ 408 w 1024"/>
                    <a:gd name="T61" fmla="*/ 435 h 1692"/>
                    <a:gd name="T62" fmla="*/ 429 w 1024"/>
                    <a:gd name="T63" fmla="*/ 488 h 1692"/>
                    <a:gd name="T64" fmla="*/ 446 w 1024"/>
                    <a:gd name="T65" fmla="*/ 540 h 1692"/>
                    <a:gd name="T66" fmla="*/ 456 w 1024"/>
                    <a:gd name="T67" fmla="*/ 595 h 1692"/>
                    <a:gd name="T68" fmla="*/ 461 w 1024"/>
                    <a:gd name="T69" fmla="*/ 651 h 1692"/>
                    <a:gd name="T70" fmla="*/ 459 w 1024"/>
                    <a:gd name="T71" fmla="*/ 707 h 1692"/>
                    <a:gd name="T72" fmla="*/ 452 w 1024"/>
                    <a:gd name="T73" fmla="*/ 762 h 1692"/>
                    <a:gd name="T74" fmla="*/ 438 w 1024"/>
                    <a:gd name="T75" fmla="*/ 817 h 1692"/>
                    <a:gd name="T76" fmla="*/ 420 w 1024"/>
                    <a:gd name="T77" fmla="*/ 870 h 1692"/>
                    <a:gd name="T78" fmla="*/ 396 w 1024"/>
                    <a:gd name="T79" fmla="*/ 920 h 1692"/>
                    <a:gd name="T80" fmla="*/ 367 w 1024"/>
                    <a:gd name="T81" fmla="*/ 968 h 1692"/>
                    <a:gd name="T82" fmla="*/ 332 w 1024"/>
                    <a:gd name="T83" fmla="*/ 1013 h 1692"/>
                    <a:gd name="T84" fmla="*/ 293 w 1024"/>
                    <a:gd name="T85" fmla="*/ 1054 h 1692"/>
                    <a:gd name="T86" fmla="*/ 249 w 1024"/>
                    <a:gd name="T87" fmla="*/ 1092 h 1692"/>
                    <a:gd name="T88" fmla="*/ 202 w 1024"/>
                    <a:gd name="T89" fmla="*/ 1123 h 1692"/>
                    <a:gd name="T90" fmla="*/ 79 w 1024"/>
                    <a:gd name="T91" fmla="*/ 1192 h 1692"/>
                    <a:gd name="T92" fmla="*/ 0 w 1024"/>
                    <a:gd name="T93" fmla="*/ 1465 h 1692"/>
                    <a:gd name="T94" fmla="*/ 259 w 1024"/>
                    <a:gd name="T95" fmla="*/ 1692 h 1692"/>
                    <a:gd name="T96" fmla="*/ 370 w 1024"/>
                    <a:gd name="T97" fmla="*/ 1650 h 1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4" h="1692">
                      <a:moveTo>
                        <a:pt x="370" y="1650"/>
                      </a:moveTo>
                      <a:lnTo>
                        <a:pt x="439" y="1617"/>
                      </a:lnTo>
                      <a:lnTo>
                        <a:pt x="507" y="1579"/>
                      </a:lnTo>
                      <a:lnTo>
                        <a:pt x="571" y="1536"/>
                      </a:lnTo>
                      <a:lnTo>
                        <a:pt x="633" y="1488"/>
                      </a:lnTo>
                      <a:lnTo>
                        <a:pt x="692" y="1436"/>
                      </a:lnTo>
                      <a:lnTo>
                        <a:pt x="745" y="1381"/>
                      </a:lnTo>
                      <a:lnTo>
                        <a:pt x="796" y="1322"/>
                      </a:lnTo>
                      <a:lnTo>
                        <a:pt x="840" y="1260"/>
                      </a:lnTo>
                      <a:lnTo>
                        <a:pt x="882" y="1195"/>
                      </a:lnTo>
                      <a:lnTo>
                        <a:pt x="916" y="1128"/>
                      </a:lnTo>
                      <a:lnTo>
                        <a:pt x="949" y="1058"/>
                      </a:lnTo>
                      <a:lnTo>
                        <a:pt x="973" y="985"/>
                      </a:lnTo>
                      <a:lnTo>
                        <a:pt x="995" y="911"/>
                      </a:lnTo>
                      <a:lnTo>
                        <a:pt x="1009" y="837"/>
                      </a:lnTo>
                      <a:lnTo>
                        <a:pt x="1020" y="762"/>
                      </a:lnTo>
                      <a:lnTo>
                        <a:pt x="1024" y="686"/>
                      </a:lnTo>
                      <a:lnTo>
                        <a:pt x="1021" y="610"/>
                      </a:lnTo>
                      <a:lnTo>
                        <a:pt x="1016" y="535"/>
                      </a:lnTo>
                      <a:lnTo>
                        <a:pt x="1002" y="460"/>
                      </a:lnTo>
                      <a:lnTo>
                        <a:pt x="985" y="386"/>
                      </a:lnTo>
                      <a:lnTo>
                        <a:pt x="962" y="312"/>
                      </a:lnTo>
                      <a:lnTo>
                        <a:pt x="933" y="242"/>
                      </a:lnTo>
                      <a:lnTo>
                        <a:pt x="901" y="172"/>
                      </a:lnTo>
                      <a:lnTo>
                        <a:pt x="862" y="105"/>
                      </a:lnTo>
                      <a:lnTo>
                        <a:pt x="826" y="51"/>
                      </a:lnTo>
                      <a:lnTo>
                        <a:pt x="787" y="0"/>
                      </a:lnTo>
                      <a:lnTo>
                        <a:pt x="673" y="310"/>
                      </a:lnTo>
                      <a:lnTo>
                        <a:pt x="358" y="351"/>
                      </a:lnTo>
                      <a:lnTo>
                        <a:pt x="380" y="386"/>
                      </a:lnTo>
                      <a:lnTo>
                        <a:pt x="408" y="435"/>
                      </a:lnTo>
                      <a:lnTo>
                        <a:pt x="429" y="488"/>
                      </a:lnTo>
                      <a:lnTo>
                        <a:pt x="446" y="540"/>
                      </a:lnTo>
                      <a:lnTo>
                        <a:pt x="456" y="595"/>
                      </a:lnTo>
                      <a:lnTo>
                        <a:pt x="461" y="651"/>
                      </a:lnTo>
                      <a:lnTo>
                        <a:pt x="459" y="707"/>
                      </a:lnTo>
                      <a:lnTo>
                        <a:pt x="452" y="762"/>
                      </a:lnTo>
                      <a:lnTo>
                        <a:pt x="438" y="817"/>
                      </a:lnTo>
                      <a:lnTo>
                        <a:pt x="420" y="870"/>
                      </a:lnTo>
                      <a:lnTo>
                        <a:pt x="396" y="920"/>
                      </a:lnTo>
                      <a:lnTo>
                        <a:pt x="367" y="968"/>
                      </a:lnTo>
                      <a:lnTo>
                        <a:pt x="332" y="1013"/>
                      </a:lnTo>
                      <a:lnTo>
                        <a:pt x="293" y="1054"/>
                      </a:lnTo>
                      <a:lnTo>
                        <a:pt x="249" y="1092"/>
                      </a:lnTo>
                      <a:lnTo>
                        <a:pt x="202" y="1123"/>
                      </a:lnTo>
                      <a:lnTo>
                        <a:pt x="79" y="1192"/>
                      </a:lnTo>
                      <a:lnTo>
                        <a:pt x="0" y="1465"/>
                      </a:lnTo>
                      <a:lnTo>
                        <a:pt x="259" y="1692"/>
                      </a:lnTo>
                      <a:lnTo>
                        <a:pt x="370" y="1650"/>
                      </a:lnTo>
                    </a:path>
                  </a:pathLst>
                </a:custGeom>
                <a:solidFill>
                  <a:schemeClr val="accent1"/>
                </a:solidFill>
                <a:ln w="9525" cap="rnd" cmpd="sng">
                  <a:solidFill>
                    <a:schemeClr val="tx1"/>
                  </a:solidFill>
                  <a:prstDash val="solid"/>
                  <a:round/>
                  <a:headEnd/>
                  <a:tailEnd/>
                </a:ln>
                <a:effectLst>
                  <a:outerShdw dist="28398" dir="1593903" algn="ctr" rotWithShape="0">
                    <a:schemeClr val="bg2"/>
                  </a:outerShdw>
                </a:effectLst>
              </p:spPr>
              <p:txBody>
                <a:bodyPr/>
                <a:lstStyle/>
                <a:p>
                  <a:endParaRPr lang="zh-CN" altLang="en-US"/>
                </a:p>
              </p:txBody>
            </p:sp>
            <p:sp>
              <p:nvSpPr>
                <p:cNvPr id="30" name="Rectangle 7"/>
                <p:cNvSpPr>
                  <a:spLocks noChangeArrowheads="1"/>
                </p:cNvSpPr>
                <p:nvPr/>
              </p:nvSpPr>
              <p:spPr bwMode="blackWhite">
                <a:xfrm>
                  <a:off x="2120" y="1499"/>
                  <a:ext cx="1292" cy="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spAutoFit/>
                </a:bodyPr>
                <a:lstStyle>
                  <a:lvl1pPr algn="l" defTabSz="7874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133350" indent="-131763" algn="l" defTabSz="787400">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301625" indent="-150813" algn="l" defTabSz="787400">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439738" indent="-136525" algn="l" defTabSz="7874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楷体_GB2312" pitchFamily="49" charset="-122"/>
                    </a:defRPr>
                  </a:lvl4pPr>
                  <a:lvl5pPr marL="603250" indent="-142875" algn="l" defTabSz="7874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10604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15176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19748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24320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en-US" sz="1800" b="1">
                      <a:ea typeface="楷体_GB2312" pitchFamily="49" charset="-122"/>
                    </a:rPr>
                    <a:t>人口</a:t>
                  </a:r>
                </a:p>
              </p:txBody>
            </p:sp>
            <p:sp>
              <p:nvSpPr>
                <p:cNvPr id="31" name="Rectangle 8"/>
                <p:cNvSpPr>
                  <a:spLocks noChangeArrowheads="1"/>
                </p:cNvSpPr>
                <p:nvPr/>
              </p:nvSpPr>
              <p:spPr bwMode="blackWhite">
                <a:xfrm>
                  <a:off x="3314" y="2497"/>
                  <a:ext cx="581" cy="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spAutoFit/>
                </a:bodyPr>
                <a:lstStyle>
                  <a:lvl1pPr algn="l" defTabSz="7874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133350" indent="-131763" algn="l" defTabSz="787400">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301625" indent="-150813" algn="l" defTabSz="787400">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439738" indent="-136525" algn="l" defTabSz="7874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楷体_GB2312" pitchFamily="49" charset="-122"/>
                    </a:defRPr>
                  </a:lvl4pPr>
                  <a:lvl5pPr marL="603250" indent="-142875" algn="l" defTabSz="7874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10604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15176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19748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24320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endParaRPr lang="zh-CN" altLang="zh-CN" b="1">
                    <a:ea typeface="楷体_GB2312" pitchFamily="49" charset="-122"/>
                  </a:endParaRPr>
                </a:p>
              </p:txBody>
            </p:sp>
            <p:sp>
              <p:nvSpPr>
                <p:cNvPr id="32" name="Rectangle 9"/>
                <p:cNvSpPr>
                  <a:spLocks noChangeArrowheads="1"/>
                </p:cNvSpPr>
                <p:nvPr/>
              </p:nvSpPr>
              <p:spPr bwMode="blackWhite">
                <a:xfrm>
                  <a:off x="1867" y="2644"/>
                  <a:ext cx="568" cy="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spAutoFit/>
                </a:bodyPr>
                <a:lstStyle>
                  <a:lvl1pPr algn="l" defTabSz="7874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133350" indent="-131763" algn="l" defTabSz="787400">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301625" indent="-150813" algn="l" defTabSz="787400">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439738" indent="-136525" algn="l" defTabSz="78740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楷体_GB2312" pitchFamily="49" charset="-122"/>
                    </a:defRPr>
                  </a:lvl4pPr>
                  <a:lvl5pPr marL="603250" indent="-142875" algn="l" defTabSz="7874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10604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15176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19748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24320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en-US" sz="1800" b="1">
                      <a:ea typeface="楷体_GB2312" pitchFamily="49" charset="-122"/>
                    </a:rPr>
                    <a:t>购买力</a:t>
                  </a:r>
                </a:p>
              </p:txBody>
            </p:sp>
          </p:grpSp>
          <p:sp>
            <p:nvSpPr>
              <p:cNvPr id="26" name="WordArt 13"/>
              <p:cNvSpPr>
                <a:spLocks noChangeArrowheads="1" noChangeShapeType="1" noTextEdit="1"/>
              </p:cNvSpPr>
              <p:nvPr/>
            </p:nvSpPr>
            <p:spPr bwMode="auto">
              <a:xfrm>
                <a:off x="4028" y="2478"/>
                <a:ext cx="576" cy="576"/>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3600" kern="10" dirty="0">
                    <a:ln w="9525">
                      <a:solidFill>
                        <a:srgbClr val="000000"/>
                      </a:solidFill>
                      <a:round/>
                      <a:headEnd/>
                      <a:tailEnd/>
                    </a:ln>
                    <a:solidFill>
                      <a:srgbClr val="FFFFFF"/>
                    </a:solidFill>
                    <a:latin typeface="宋体" panose="02010600030101010101" pitchFamily="2" charset="-122"/>
                  </a:rPr>
                  <a:t>市场</a:t>
                </a:r>
              </a:p>
            </p:txBody>
          </p:sp>
        </p:grpSp>
        <p:sp>
          <p:nvSpPr>
            <p:cNvPr id="24" name="Text Box 11"/>
            <p:cNvSpPr txBox="1">
              <a:spLocks noChangeArrowheads="1"/>
            </p:cNvSpPr>
            <p:nvPr/>
          </p:nvSpPr>
          <p:spPr bwMode="auto">
            <a:xfrm>
              <a:off x="4332" y="2841"/>
              <a:ext cx="636" cy="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defTabSz="787400">
                <a:defRPr>
                  <a:solidFill>
                    <a:schemeClr val="tx1"/>
                  </a:solidFill>
                  <a:latin typeface="Arial" panose="020B0604020202020204" pitchFamily="34" charset="0"/>
                  <a:ea typeface="宋体" panose="02010600030101010101" pitchFamily="2" charset="-122"/>
                </a:defRPr>
              </a:lvl1pPr>
              <a:lvl2pPr marL="133350" indent="-131763" algn="l" defTabSz="787400">
                <a:defRPr>
                  <a:solidFill>
                    <a:schemeClr val="tx1"/>
                  </a:solidFill>
                  <a:latin typeface="Arial" panose="020B0604020202020204" pitchFamily="34" charset="0"/>
                  <a:ea typeface="宋体" panose="02010600030101010101" pitchFamily="2" charset="-122"/>
                </a:defRPr>
              </a:lvl2pPr>
              <a:lvl3pPr marL="301625" indent="-150813" algn="l" defTabSz="787400">
                <a:defRPr>
                  <a:solidFill>
                    <a:schemeClr val="tx1"/>
                  </a:solidFill>
                  <a:latin typeface="Arial" panose="020B0604020202020204" pitchFamily="34" charset="0"/>
                  <a:ea typeface="宋体" panose="02010600030101010101" pitchFamily="2" charset="-122"/>
                </a:defRPr>
              </a:lvl3pPr>
              <a:lvl4pPr marL="439738" indent="-136525" algn="l" defTabSz="787400">
                <a:defRPr>
                  <a:solidFill>
                    <a:schemeClr val="tx1"/>
                  </a:solidFill>
                  <a:latin typeface="Arial" panose="020B0604020202020204" pitchFamily="34" charset="0"/>
                  <a:ea typeface="宋体" panose="02010600030101010101" pitchFamily="2" charset="-122"/>
                </a:defRPr>
              </a:lvl4pPr>
              <a:lvl5pPr marL="603250" indent="-142875" algn="l" defTabSz="787400">
                <a:defRPr>
                  <a:solidFill>
                    <a:schemeClr val="tx1"/>
                  </a:solidFill>
                  <a:latin typeface="Arial" panose="020B0604020202020204" pitchFamily="34" charset="0"/>
                  <a:ea typeface="宋体" panose="02010600030101010101" pitchFamily="2" charset="-122"/>
                </a:defRPr>
              </a:lvl5pPr>
              <a:lvl6pPr marL="1060450" indent="-142875" defTabSz="7874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1517650" indent="-142875" defTabSz="787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974850" indent="-142875" defTabSz="7874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2432050" indent="-142875" defTabSz="7874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accent2"/>
                </a:buClr>
                <a:buFont typeface="Wingdings" panose="05000000000000000000" pitchFamily="2" charset="2"/>
                <a:buNone/>
              </a:pPr>
              <a:r>
                <a:rPr lang="zh-CN" altLang="en-US" b="1" dirty="0">
                  <a:latin typeface="Verdana" panose="020B0604030504040204" pitchFamily="34" charset="0"/>
                  <a:ea typeface="楷体_GB2312" pitchFamily="49" charset="-122"/>
                </a:rPr>
                <a:t>购买欲望</a:t>
              </a:r>
            </a:p>
          </p:txBody>
        </p:sp>
      </p:grpSp>
    </p:spTree>
    <p:extLst>
      <p:ext uri="{BB962C8B-B14F-4D97-AF65-F5344CB8AC3E}">
        <p14:creationId xmlns:p14="http://schemas.microsoft.com/office/powerpoint/2010/main" val="89560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checkerboard(across)">
                                      <p:cBhvr>
                                        <p:cTn id="42"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200" b="1" kern="100" dirty="0">
                <a:latin typeface="Calibri" panose="020F0502020204030204" pitchFamily="34" charset="0"/>
                <a:ea typeface="宋体" panose="02010600030101010101" pitchFamily="2" charset="-122"/>
                <a:cs typeface="Times New Roman" panose="02020603050405020304" pitchFamily="18" charset="0"/>
              </a:rPr>
              <a:t>顾客权益</a:t>
            </a:r>
            <a:endParaRPr lang="zh-CN" altLang="en-US" dirty="0"/>
          </a:p>
        </p:txBody>
      </p:sp>
      <p:sp>
        <p:nvSpPr>
          <p:cNvPr id="3" name="内容占位符 2"/>
          <p:cNvSpPr>
            <a:spLocks noGrp="1"/>
          </p:cNvSpPr>
          <p:nvPr>
            <p:ph idx="1"/>
          </p:nvPr>
        </p:nvSpPr>
        <p:spPr/>
        <p:txBody>
          <a:bodyPr/>
          <a:lstStyle/>
          <a:p>
            <a:r>
              <a:rPr lang="zh-CN" altLang="en-US" sz="2800" dirty="0">
                <a:latin typeface="微软雅黑" panose="020B0503020204020204" pitchFamily="34" charset="-122"/>
                <a:ea typeface="微软雅黑" panose="020B0503020204020204" pitchFamily="34" charset="-122"/>
              </a:rPr>
              <a:t>顾客权益是企业</a:t>
            </a:r>
            <a:r>
              <a:rPr lang="zh-CN" altLang="en-US" sz="2800" dirty="0">
                <a:solidFill>
                  <a:srgbClr val="C00000"/>
                </a:solidFill>
                <a:latin typeface="微软雅黑" panose="020B0503020204020204" pitchFamily="34" charset="-122"/>
                <a:ea typeface="微软雅黑" panose="020B0503020204020204" pitchFamily="34" charset="-122"/>
              </a:rPr>
              <a:t>现有和潜在</a:t>
            </a:r>
            <a:r>
              <a:rPr lang="zh-CN" altLang="en-US" sz="2800" dirty="0">
                <a:solidFill>
                  <a:srgbClr val="0070C0"/>
                </a:solidFill>
                <a:latin typeface="微软雅黑" panose="020B0503020204020204" pitchFamily="34" charset="-122"/>
                <a:ea typeface="微软雅黑" panose="020B0503020204020204" pitchFamily="34" charset="-122"/>
              </a:rPr>
              <a:t>顾客的终身价值</a:t>
            </a:r>
            <a:r>
              <a:rPr lang="zh-CN" altLang="en-US" sz="2800" dirty="0">
                <a:latin typeface="微软雅黑" panose="020B0503020204020204" pitchFamily="34" charset="-122"/>
                <a:ea typeface="微软雅黑" panose="020B0503020204020204" pitchFamily="34" charset="-122"/>
              </a:rPr>
              <a:t>的贴现总和。</a:t>
            </a:r>
            <a:endParaRPr lang="en-US" altLang="zh-CN" sz="2800" dirty="0">
              <a:latin typeface="微软雅黑" panose="020B0503020204020204" pitchFamily="34" charset="-122"/>
              <a:ea typeface="微软雅黑" panose="020B0503020204020204" pitchFamily="34" charset="-122"/>
            </a:endParaRPr>
          </a:p>
          <a:p>
            <a:r>
              <a:rPr lang="zh-CN" altLang="en-US" sz="2800" dirty="0"/>
              <a:t>显而易见</a:t>
            </a:r>
            <a:r>
              <a:rPr lang="en-US" altLang="zh-CN" sz="2800" dirty="0"/>
              <a:t>,</a:t>
            </a:r>
            <a:r>
              <a:rPr lang="zh-CN" altLang="en-US" sz="2800" dirty="0"/>
              <a:t>企业的有价值的顾客越忠诚</a:t>
            </a:r>
            <a:r>
              <a:rPr lang="en-US" altLang="zh-CN" sz="2800" dirty="0"/>
              <a:t>,</a:t>
            </a:r>
            <a:r>
              <a:rPr lang="zh-CN" altLang="en-US" sz="2800" dirty="0"/>
              <a:t>其顾客权益就越高。与当前的销售和市场份额相比</a:t>
            </a:r>
            <a:r>
              <a:rPr lang="en-US" altLang="zh-CN" sz="2800" dirty="0"/>
              <a:t>,</a:t>
            </a:r>
            <a:r>
              <a:rPr lang="zh-CN" altLang="en-US" sz="2800" dirty="0"/>
              <a:t>顾客权益是衡量公司业绩更好的指标。</a:t>
            </a:r>
            <a:r>
              <a:rPr lang="zh-CN" altLang="en-US" sz="2800" dirty="0">
                <a:solidFill>
                  <a:srgbClr val="C00000"/>
                </a:solidFill>
              </a:rPr>
              <a:t>销售和市场份额反映的是过去</a:t>
            </a:r>
            <a:r>
              <a:rPr lang="en-US" altLang="zh-CN" sz="2800" dirty="0">
                <a:solidFill>
                  <a:srgbClr val="C00000"/>
                </a:solidFill>
              </a:rPr>
              <a:t>,</a:t>
            </a:r>
            <a:r>
              <a:rPr lang="zh-CN" altLang="en-US" sz="2800" dirty="0">
                <a:solidFill>
                  <a:srgbClr val="0070C0"/>
                </a:solidFill>
                <a:latin typeface="微软雅黑" panose="020B0503020204020204" pitchFamily="34" charset="-122"/>
                <a:ea typeface="微软雅黑" panose="020B0503020204020204" pitchFamily="34" charset="-122"/>
              </a:rPr>
              <a:t>顾客权益则意味着未来</a:t>
            </a:r>
            <a:r>
              <a:rPr lang="zh-CN" altLang="en-US" sz="2800" dirty="0">
                <a:solidFill>
                  <a:srgbClr val="C00000"/>
                </a:solidFill>
                <a:latin typeface="微软雅黑" panose="020B0503020204020204" pitchFamily="34" charset="-122"/>
                <a:ea typeface="微软雅黑" panose="020B0503020204020204" pitchFamily="34" charset="-122"/>
              </a:rPr>
              <a:t>。</a:t>
            </a:r>
            <a:endParaRPr lang="en-US" altLang="zh-CN" sz="2800" dirty="0">
              <a:solidFill>
                <a:srgbClr val="C00000"/>
              </a:solidFill>
              <a:latin typeface="微软雅黑" panose="020B0503020204020204" pitchFamily="34" charset="-122"/>
              <a:ea typeface="微软雅黑" panose="020B0503020204020204" pitchFamily="34" charset="-122"/>
            </a:endParaRPr>
          </a:p>
          <a:p>
            <a:r>
              <a:rPr lang="zh-CN" altLang="en-US" sz="2800" dirty="0">
                <a:solidFill>
                  <a:schemeClr val="tx1"/>
                </a:solidFill>
              </a:rPr>
              <a:t>以凯迪拉克</a:t>
            </a:r>
            <a:r>
              <a:rPr lang="en-US" altLang="zh-CN" sz="2800" dirty="0">
                <a:solidFill>
                  <a:schemeClr val="tx1"/>
                </a:solidFill>
              </a:rPr>
              <a:t>(Cadillac)</a:t>
            </a:r>
            <a:r>
              <a:rPr lang="zh-CN" altLang="en-US" sz="2800" dirty="0">
                <a:solidFill>
                  <a:schemeClr val="tx1"/>
                </a:solidFill>
              </a:rPr>
              <a:t>为例。</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Tree>
    <p:extLst>
      <p:ext uri="{BB962C8B-B14F-4D97-AF65-F5344CB8AC3E}">
        <p14:creationId xmlns:p14="http://schemas.microsoft.com/office/powerpoint/2010/main" val="3162302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320174"/>
            <a:ext cx="8532440" cy="6316665"/>
          </a:xfrm>
        </p:spPr>
        <p:txBody>
          <a:bodyPr/>
          <a:lstStyle/>
          <a:p>
            <a:r>
              <a:rPr lang="en-US" altLang="zh-CN" dirty="0"/>
              <a:t>    20</a:t>
            </a:r>
            <a:r>
              <a:rPr lang="zh-CN" altLang="en-US" dirty="0"/>
              <a:t>世纪七八十年代</a:t>
            </a:r>
            <a:r>
              <a:rPr lang="en-US" altLang="zh-CN" dirty="0"/>
              <a:t>,</a:t>
            </a:r>
            <a:r>
              <a:rPr lang="zh-CN" altLang="en-US" dirty="0"/>
              <a:t>凯迪拉克拥有行业内最忠诚的顾客。对整整一代汽车购买者而言</a:t>
            </a:r>
            <a:r>
              <a:rPr lang="en-US" altLang="zh-CN" dirty="0"/>
              <a:t>,“</a:t>
            </a:r>
            <a:r>
              <a:rPr lang="zh-CN" altLang="en-US" dirty="0"/>
              <a:t>凯追拉克”的名字定义了美国式的奢华。</a:t>
            </a:r>
            <a:r>
              <a:rPr lang="en-US" altLang="zh-CN" dirty="0"/>
              <a:t>1976</a:t>
            </a:r>
            <a:r>
              <a:rPr lang="zh-CN" altLang="en-US" dirty="0"/>
              <a:t>年，凯迪拉克在豪华汽车市场的份额令人吃惊地高达</a:t>
            </a:r>
            <a:r>
              <a:rPr lang="en-US" altLang="zh-CN" dirty="0"/>
              <a:t>51%</a:t>
            </a:r>
            <a:r>
              <a:rPr lang="zh-CN" altLang="en-US" dirty="0"/>
              <a:t>。从市场份额和销售来看，该品牌的前景一片光明。然而，顾客权益的测量为此蒙上一层阴影。</a:t>
            </a:r>
            <a:r>
              <a:rPr lang="zh-CN" altLang="en-US" dirty="0">
                <a:solidFill>
                  <a:srgbClr val="C00000"/>
                </a:solidFill>
              </a:rPr>
              <a:t>凯迪拉克的顾客正在渐渐老去</a:t>
            </a:r>
            <a:r>
              <a:rPr lang="en-US" altLang="zh-CN" dirty="0">
                <a:solidFill>
                  <a:srgbClr val="C00000"/>
                </a:solidFill>
              </a:rPr>
              <a:t>(</a:t>
            </a:r>
            <a:r>
              <a:rPr lang="zh-CN" altLang="en-US" dirty="0">
                <a:solidFill>
                  <a:srgbClr val="C00000"/>
                </a:solidFill>
              </a:rPr>
              <a:t>平均年龄</a:t>
            </a:r>
            <a:r>
              <a:rPr lang="en-US" altLang="zh-CN" dirty="0">
                <a:solidFill>
                  <a:srgbClr val="C00000"/>
                </a:solidFill>
              </a:rPr>
              <a:t>60</a:t>
            </a:r>
            <a:r>
              <a:rPr lang="zh-CN" altLang="en-US" dirty="0">
                <a:solidFill>
                  <a:srgbClr val="C00000"/>
                </a:solidFill>
              </a:rPr>
              <a:t>岁</a:t>
            </a:r>
            <a:r>
              <a:rPr lang="en-US" altLang="zh-CN" dirty="0">
                <a:solidFill>
                  <a:srgbClr val="C00000"/>
                </a:solidFill>
              </a:rPr>
              <a:t>),</a:t>
            </a:r>
            <a:r>
              <a:rPr lang="zh-CN" altLang="en-US" dirty="0">
                <a:solidFill>
                  <a:srgbClr val="C00000"/>
                </a:solidFill>
              </a:rPr>
              <a:t>平均顾客终身价值正在下降。许多凯迪拉克的购买者买的是他们的最后一辆车。</a:t>
            </a:r>
            <a:r>
              <a:rPr lang="zh-CN" altLang="en-US" dirty="0"/>
              <a:t>于是</a:t>
            </a:r>
            <a:r>
              <a:rPr lang="en-US" altLang="zh-CN" dirty="0"/>
              <a:t>,</a:t>
            </a:r>
            <a:r>
              <a:rPr lang="zh-CN" altLang="en-US" dirty="0"/>
              <a:t>尽管凯迪拉克的</a:t>
            </a:r>
            <a:r>
              <a:rPr lang="zh-CN" altLang="en-US" dirty="0">
                <a:solidFill>
                  <a:srgbClr val="0070C0"/>
                </a:solidFill>
              </a:rPr>
              <a:t>市场份额很高</a:t>
            </a:r>
            <a:r>
              <a:rPr lang="en-US" altLang="zh-CN" dirty="0">
                <a:solidFill>
                  <a:srgbClr val="0070C0"/>
                </a:solidFill>
              </a:rPr>
              <a:t>,</a:t>
            </a:r>
            <a:r>
              <a:rPr lang="zh-CN" altLang="en-US" dirty="0">
                <a:solidFill>
                  <a:srgbClr val="0070C0"/>
                </a:solidFill>
              </a:rPr>
              <a:t>其顾客权益则不然。</a:t>
            </a:r>
          </a:p>
          <a:p>
            <a:r>
              <a:rPr lang="zh-CN" altLang="en-US" dirty="0"/>
              <a:t>与之相比，形象更加年轻也更具活力的宝马虽然在早期的市场份额之战中失利，</a:t>
            </a:r>
            <a:r>
              <a:rPr lang="zh-CN" altLang="en-US" dirty="0">
                <a:solidFill>
                  <a:srgbClr val="C00000"/>
                </a:solidFill>
              </a:rPr>
              <a:t>但因其更年轻的顾客拥有更高的顾客终身价值而在顾客权益上远远胜出。</a:t>
            </a:r>
            <a:r>
              <a:rPr lang="zh-CN" altLang="en-US" dirty="0"/>
              <a:t>随后几年，</a:t>
            </a:r>
            <a:r>
              <a:rPr lang="zh-CN" altLang="en-US" dirty="0">
                <a:solidFill>
                  <a:srgbClr val="0070C0"/>
                </a:solidFill>
              </a:rPr>
              <a:t>宝马的市场份额和利润一路飙升，而凯迪拉克的财富却被侵蚀导相当厉害。</a:t>
            </a:r>
            <a:r>
              <a:rPr lang="zh-CN" altLang="en-US" dirty="0"/>
              <a:t>宝马于</a:t>
            </a:r>
            <a:r>
              <a:rPr lang="en-US" altLang="zh-CN" dirty="0"/>
              <a:t>80</a:t>
            </a:r>
            <a:r>
              <a:rPr lang="zh-CN" altLang="en-US" dirty="0"/>
              <a:t>年代击败了凯迪拉克。最近几年，凯迪拉克竭尽全力首准更年轻一代的消费者，凭借前卫和高性能的设计再次焕发活力。现在，该牌基于“动力、性能和设计”等有效对抗宝马和奥迪的属性展开营销宣传，许自己定位为“世界的新标准”，但是，过去</a:t>
            </a:r>
            <a:r>
              <a:rPr lang="en-US" altLang="zh-CN" dirty="0"/>
              <a:t>10</a:t>
            </a:r>
            <a:r>
              <a:rPr lang="zh-CN" altLang="en-US" dirty="0"/>
              <a:t>年，凯迪拉克在豪华汽车市场为份额一直停滞不前。</a:t>
            </a:r>
            <a:endParaRPr lang="en-US" altLang="zh-CN" dirty="0"/>
          </a:p>
          <a:p>
            <a:r>
              <a:rPr lang="zh-CN" altLang="en-US" dirty="0"/>
              <a:t>请记住：</a:t>
            </a:r>
            <a:r>
              <a:rPr lang="zh-CN" altLang="en-US" sz="2400" dirty="0">
                <a:solidFill>
                  <a:srgbClr val="C00000"/>
                </a:solidFill>
                <a:latin typeface="微软雅黑 Light" panose="020B0502040204020203" pitchFamily="34" charset="-122"/>
                <a:ea typeface="微软雅黑 Light" panose="020B0502040204020203" pitchFamily="34" charset="-122"/>
              </a:rPr>
              <a:t>市场营销者不应该仅仅关注当前的销售和市场额。</a:t>
            </a:r>
            <a:r>
              <a:rPr lang="zh-CN" altLang="en-US" sz="2400" b="1" dirty="0">
                <a:solidFill>
                  <a:srgbClr val="0070C0"/>
                </a:solidFill>
                <a:latin typeface="微软雅黑 Light" panose="020B0502040204020203" pitchFamily="34" charset="-122"/>
                <a:ea typeface="微软雅黑 Light" panose="020B0502040204020203" pitchFamily="34" charset="-122"/>
              </a:rPr>
              <a:t>顾客的终身价值</a:t>
            </a:r>
            <a:r>
              <a:rPr lang="zh-CN" altLang="en-US" sz="2400" dirty="0">
                <a:solidFill>
                  <a:srgbClr val="C00000"/>
                </a:solidFill>
                <a:latin typeface="微软雅黑 Light" panose="020B0502040204020203" pitchFamily="34" charset="-122"/>
                <a:ea typeface="微软雅黑 Light" panose="020B0502040204020203" pitchFamily="34" charset="-122"/>
              </a:rPr>
              <a:t>和</a:t>
            </a:r>
            <a:r>
              <a:rPr lang="zh-CN" altLang="en-US" sz="2400" b="1" dirty="0">
                <a:solidFill>
                  <a:srgbClr val="0070C0"/>
                </a:solidFill>
                <a:latin typeface="微软雅黑 Light" panose="020B0502040204020203" pitchFamily="34" charset="-122"/>
                <a:ea typeface="微软雅黑 Light" panose="020B0502040204020203" pitchFamily="34" charset="-122"/>
              </a:rPr>
              <a:t>顾客权益</a:t>
            </a:r>
            <a:r>
              <a:rPr lang="zh-CN" altLang="en-US" sz="2400" dirty="0">
                <a:solidFill>
                  <a:srgbClr val="C00000"/>
                </a:solidFill>
                <a:latin typeface="微软雅黑 Light" panose="020B0502040204020203" pitchFamily="34" charset="-122"/>
                <a:ea typeface="微软雅黑 Light" panose="020B0502040204020203" pitchFamily="34" charset="-122"/>
              </a:rPr>
              <a:t>才是根本。</a:t>
            </a:r>
          </a:p>
          <a:p>
            <a:endParaRPr lang="zh-CN" altLang="en-US" sz="18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spTree>
    <p:extLst>
      <p:ext uri="{BB962C8B-B14F-4D97-AF65-F5344CB8AC3E}">
        <p14:creationId xmlns:p14="http://schemas.microsoft.com/office/powerpoint/2010/main" val="3208252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iterate type="lt">
                                    <p:tmPct val="10000"/>
                                  </p:iterate>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与恰当的顾客建立恰当的关系</a:t>
            </a:r>
          </a:p>
        </p:txBody>
      </p:sp>
      <p:sp>
        <p:nvSpPr>
          <p:cNvPr id="3" name="内容占位符 2"/>
          <p:cNvSpPr>
            <a:spLocks noGrp="1"/>
          </p:cNvSpPr>
          <p:nvPr>
            <p:ph idx="1"/>
          </p:nvPr>
        </p:nvSpPr>
        <p:spPr/>
        <p:txBody>
          <a:bodyPr/>
          <a:lstStyle/>
          <a:p>
            <a:r>
              <a:rPr lang="zh-CN" altLang="en-US" sz="2400" dirty="0"/>
              <a:t>公司应该谨慎地管理顾客权益，应该把顾客视为资产，需要管理和使之最大化。</a:t>
            </a:r>
            <a:endParaRPr lang="en-US" altLang="zh-CN" sz="2400" dirty="0"/>
          </a:p>
          <a:p>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2132856"/>
            <a:ext cx="5214700" cy="3904339"/>
          </a:xfrm>
          <a:prstGeom prst="rect">
            <a:avLst/>
          </a:prstGeom>
        </p:spPr>
      </p:pic>
      <p:sp>
        <p:nvSpPr>
          <p:cNvPr id="7" name="矩形 6"/>
          <p:cNvSpPr/>
          <p:nvPr/>
        </p:nvSpPr>
        <p:spPr>
          <a:xfrm>
            <a:off x="6012161" y="2132856"/>
            <a:ext cx="2810920" cy="3508653"/>
          </a:xfrm>
          <a:prstGeom prst="rect">
            <a:avLst/>
          </a:prstGeom>
        </p:spPr>
        <p:txBody>
          <a:bodyPr wrap="square">
            <a:spAutoFit/>
          </a:bodyPr>
          <a:lstStyle/>
          <a:p>
            <a:pPr>
              <a:spcBef>
                <a:spcPts val="600"/>
              </a:spcBef>
              <a:spcAft>
                <a:spcPts val="600"/>
              </a:spcAft>
            </a:pPr>
            <a:r>
              <a:rPr lang="en-US" altLang="zh-CN" sz="2400" dirty="0">
                <a:latin typeface="+mn-ea"/>
              </a:rPr>
              <a:t>1.</a:t>
            </a:r>
            <a:r>
              <a:rPr lang="zh-CN" altLang="en-US" sz="2400" dirty="0">
                <a:latin typeface="+mn-ea"/>
              </a:rPr>
              <a:t>蝴蝶：具有潜在盈利性但不够忠诚</a:t>
            </a:r>
            <a:endParaRPr lang="en-US" altLang="zh-CN" sz="2400" dirty="0">
              <a:latin typeface="+mn-ea"/>
            </a:endParaRPr>
          </a:p>
          <a:p>
            <a:pPr>
              <a:spcBef>
                <a:spcPts val="600"/>
              </a:spcBef>
              <a:spcAft>
                <a:spcPts val="600"/>
              </a:spcAft>
            </a:pPr>
            <a:r>
              <a:rPr lang="en-US" altLang="zh-CN" sz="2400" dirty="0">
                <a:latin typeface="+mn-ea"/>
              </a:rPr>
              <a:t>2.</a:t>
            </a:r>
            <a:r>
              <a:rPr lang="zh-CN" altLang="en-US" sz="2400" dirty="0">
                <a:latin typeface="+mn-ea"/>
              </a:rPr>
              <a:t>陌生人：低潜在盈利性和低忠诚度</a:t>
            </a:r>
            <a:endParaRPr lang="en-US" altLang="zh-CN" sz="2400" dirty="0">
              <a:latin typeface="+mn-ea"/>
            </a:endParaRPr>
          </a:p>
          <a:p>
            <a:pPr>
              <a:spcBef>
                <a:spcPts val="600"/>
              </a:spcBef>
              <a:spcAft>
                <a:spcPts val="600"/>
              </a:spcAft>
            </a:pPr>
            <a:r>
              <a:rPr lang="en-US" altLang="zh-CN" sz="2400" dirty="0">
                <a:latin typeface="+mn-ea"/>
              </a:rPr>
              <a:t>3.</a:t>
            </a:r>
            <a:r>
              <a:rPr lang="zh-CN" altLang="en-US" sz="2400" dirty="0">
                <a:latin typeface="+mn-ea"/>
              </a:rPr>
              <a:t>挚友：既有价值又忠诚的顾客</a:t>
            </a:r>
            <a:endParaRPr lang="en-US" altLang="zh-CN" sz="2400" dirty="0">
              <a:latin typeface="+mn-ea"/>
            </a:endParaRPr>
          </a:p>
          <a:p>
            <a:pPr>
              <a:spcBef>
                <a:spcPts val="600"/>
              </a:spcBef>
              <a:spcAft>
                <a:spcPts val="600"/>
              </a:spcAft>
            </a:pPr>
            <a:r>
              <a:rPr lang="en-US" altLang="zh-CN" sz="2400" dirty="0">
                <a:latin typeface="+mn-ea"/>
              </a:rPr>
              <a:t>4.</a:t>
            </a:r>
            <a:r>
              <a:rPr lang="zh-CN" altLang="en-US" sz="2400" dirty="0">
                <a:latin typeface="+mn-ea"/>
              </a:rPr>
              <a:t>藤壶：非常忠诚， 低盈利性</a:t>
            </a:r>
            <a:endParaRPr lang="en-US" altLang="zh-CN" sz="2400" dirty="0">
              <a:latin typeface="+mn-ea"/>
            </a:endParaRPr>
          </a:p>
        </p:txBody>
      </p:sp>
    </p:spTree>
    <p:extLst>
      <p:ext uri="{BB962C8B-B14F-4D97-AF65-F5344CB8AC3E}">
        <p14:creationId xmlns:p14="http://schemas.microsoft.com/office/powerpoint/2010/main" val="793854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市场营销组合</a:t>
            </a:r>
          </a:p>
        </p:txBody>
      </p:sp>
      <p:sp>
        <p:nvSpPr>
          <p:cNvPr id="3" name="内容占位符 2"/>
          <p:cNvSpPr>
            <a:spLocks noGrp="1"/>
          </p:cNvSpPr>
          <p:nvPr>
            <p:ph idx="1"/>
          </p:nvPr>
        </p:nvSpPr>
        <p:spPr/>
        <p:txBody>
          <a:bodyPr/>
          <a:lstStyle/>
          <a:p>
            <a:r>
              <a:rPr lang="zh-CN" altLang="en-US" sz="2800" dirty="0">
                <a:solidFill>
                  <a:srgbClr val="C00000"/>
                </a:solidFill>
                <a:latin typeface="微软雅黑" panose="020B0503020204020204" pitchFamily="34" charset="-122"/>
                <a:ea typeface="微软雅黑" panose="020B0503020204020204" pitchFamily="34" charset="-122"/>
              </a:rPr>
              <a:t>营销组合</a:t>
            </a:r>
            <a:r>
              <a:rPr lang="zh-CN" altLang="en-US" sz="2800" dirty="0">
                <a:latin typeface="微软雅黑" panose="020B0503020204020204" pitchFamily="34" charset="-122"/>
                <a:ea typeface="微软雅黑" panose="020B0503020204020204" pitchFamily="34" charset="-122"/>
              </a:rPr>
              <a:t>是指企业可控制的一组营销变量，可综合运用这些变量以实现其营销目标。</a:t>
            </a:r>
            <a:endParaRPr lang="en-US" altLang="zh-CN" sz="2800" dirty="0">
              <a:latin typeface="微软雅黑" panose="020B0503020204020204" pitchFamily="34" charset="-122"/>
              <a:ea typeface="微软雅黑" panose="020B0503020204020204" pitchFamily="34" charset="-122"/>
            </a:endParaRPr>
          </a:p>
          <a:p>
            <a:r>
              <a:rPr lang="zh-CN" altLang="en-US" sz="2400" dirty="0"/>
              <a:t>具体表现为企业在营销实践中综合运用</a:t>
            </a:r>
            <a:r>
              <a:rPr lang="zh-CN" altLang="en-US" sz="2400" b="1" dirty="0">
                <a:solidFill>
                  <a:srgbClr val="C00000"/>
                </a:solidFill>
              </a:rPr>
              <a:t>产品策略</a:t>
            </a:r>
            <a:r>
              <a:rPr lang="en-US" altLang="zh-CN" sz="2400" b="1" dirty="0">
                <a:solidFill>
                  <a:srgbClr val="C00000"/>
                </a:solidFill>
              </a:rPr>
              <a:t>(Product)</a:t>
            </a:r>
            <a:r>
              <a:rPr lang="zh-CN" altLang="en-US" sz="2400" b="1" dirty="0">
                <a:solidFill>
                  <a:srgbClr val="C00000"/>
                </a:solidFill>
              </a:rPr>
              <a:t>、价格策略</a:t>
            </a:r>
            <a:r>
              <a:rPr lang="en-US" altLang="zh-CN" sz="2400" b="1" dirty="0">
                <a:solidFill>
                  <a:srgbClr val="C00000"/>
                </a:solidFill>
              </a:rPr>
              <a:t>(Price)</a:t>
            </a:r>
            <a:r>
              <a:rPr lang="zh-CN" altLang="en-US" sz="2400" b="1" dirty="0">
                <a:solidFill>
                  <a:srgbClr val="C00000"/>
                </a:solidFill>
              </a:rPr>
              <a:t>、分销策略</a:t>
            </a:r>
            <a:r>
              <a:rPr lang="en-US" altLang="zh-CN" sz="2400" b="1" dirty="0">
                <a:solidFill>
                  <a:srgbClr val="C00000"/>
                </a:solidFill>
              </a:rPr>
              <a:t>(Place)</a:t>
            </a:r>
            <a:r>
              <a:rPr lang="zh-CN" altLang="en-US" sz="2400" b="1" dirty="0">
                <a:solidFill>
                  <a:srgbClr val="C00000"/>
                </a:solidFill>
              </a:rPr>
              <a:t>和促销策略</a:t>
            </a:r>
            <a:r>
              <a:rPr lang="en-US" altLang="zh-CN" sz="2400" b="1" dirty="0">
                <a:solidFill>
                  <a:srgbClr val="C00000"/>
                </a:solidFill>
              </a:rPr>
              <a:t>(Promotion)</a:t>
            </a:r>
            <a:r>
              <a:rPr lang="zh-CN" altLang="en-US" sz="2400" dirty="0"/>
              <a:t>，简称“</a:t>
            </a:r>
            <a:r>
              <a:rPr lang="en-US" altLang="zh-CN" sz="2400" dirty="0"/>
              <a:t>4Ps”</a:t>
            </a:r>
            <a:r>
              <a:rPr lang="zh-CN" altLang="en-US" sz="2400" dirty="0"/>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grpSp>
        <p:nvGrpSpPr>
          <p:cNvPr id="5" name="Group 5"/>
          <p:cNvGrpSpPr>
            <a:grpSpLocks/>
          </p:cNvGrpSpPr>
          <p:nvPr/>
        </p:nvGrpSpPr>
        <p:grpSpPr bwMode="auto">
          <a:xfrm>
            <a:off x="1403771" y="3556323"/>
            <a:ext cx="6049963" cy="2336800"/>
            <a:chOff x="657" y="1298"/>
            <a:chExt cx="3811" cy="1472"/>
          </a:xfrm>
        </p:grpSpPr>
        <p:sp>
          <p:nvSpPr>
            <p:cNvPr id="6" name="Text Box 6"/>
            <p:cNvSpPr txBox="1">
              <a:spLocks noChangeArrowheads="1"/>
            </p:cNvSpPr>
            <p:nvPr/>
          </p:nvSpPr>
          <p:spPr bwMode="auto">
            <a:xfrm>
              <a:off x="1973" y="1298"/>
              <a:ext cx="953" cy="247"/>
            </a:xfrm>
            <a:prstGeom prst="rect">
              <a:avLst/>
            </a:prstGeom>
            <a:solidFill>
              <a:srgbClr val="FFCC99"/>
            </a:solidFill>
            <a:ln w="25400">
              <a:solidFill>
                <a:srgbClr val="CC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a:latin typeface="Arial" panose="020B0604020202020204" pitchFamily="34" charset="0"/>
                </a:rPr>
                <a:t>产品 </a:t>
              </a:r>
              <a:r>
                <a:rPr lang="en-US" altLang="zh-CN" dirty="0">
                  <a:latin typeface="Arial" panose="020B0604020202020204" pitchFamily="34" charset="0"/>
                </a:rPr>
                <a:t>product</a:t>
              </a:r>
            </a:p>
          </p:txBody>
        </p:sp>
        <p:sp>
          <p:nvSpPr>
            <p:cNvPr id="7" name="Text Box 7"/>
            <p:cNvSpPr txBox="1">
              <a:spLocks noChangeArrowheads="1"/>
            </p:cNvSpPr>
            <p:nvPr/>
          </p:nvSpPr>
          <p:spPr bwMode="auto">
            <a:xfrm>
              <a:off x="657" y="1842"/>
              <a:ext cx="817" cy="247"/>
            </a:xfrm>
            <a:prstGeom prst="rect">
              <a:avLst/>
            </a:prstGeom>
            <a:solidFill>
              <a:srgbClr val="FFCC99"/>
            </a:solidFill>
            <a:ln w="25400" algn="ctr">
              <a:solidFill>
                <a:srgbClr val="CC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a:latin typeface="Arial" panose="020B0604020202020204" pitchFamily="34" charset="0"/>
                </a:rPr>
                <a:t>价格</a:t>
              </a:r>
              <a:r>
                <a:rPr lang="en-US" altLang="zh-CN" dirty="0">
                  <a:latin typeface="Arial" panose="020B0604020202020204" pitchFamily="34" charset="0"/>
                </a:rPr>
                <a:t>price</a:t>
              </a:r>
            </a:p>
          </p:txBody>
        </p:sp>
        <p:sp>
          <p:nvSpPr>
            <p:cNvPr id="8" name="Text Box 8"/>
            <p:cNvSpPr txBox="1">
              <a:spLocks noChangeArrowheads="1"/>
            </p:cNvSpPr>
            <p:nvPr/>
          </p:nvSpPr>
          <p:spPr bwMode="auto">
            <a:xfrm>
              <a:off x="2018" y="2523"/>
              <a:ext cx="771" cy="247"/>
            </a:xfrm>
            <a:prstGeom prst="rect">
              <a:avLst/>
            </a:prstGeom>
            <a:solidFill>
              <a:srgbClr val="FFCC99"/>
            </a:solidFill>
            <a:ln w="25400" algn="ctr">
              <a:solidFill>
                <a:srgbClr val="CC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a:latin typeface="Arial" panose="020B0604020202020204" pitchFamily="34" charset="0"/>
                </a:rPr>
                <a:t>渠道</a:t>
              </a:r>
              <a:r>
                <a:rPr lang="en-US" altLang="zh-CN" dirty="0">
                  <a:latin typeface="Arial" panose="020B0604020202020204" pitchFamily="34" charset="0"/>
                </a:rPr>
                <a:t>place</a:t>
              </a:r>
            </a:p>
          </p:txBody>
        </p:sp>
        <p:sp>
          <p:nvSpPr>
            <p:cNvPr id="9" name="Text Box 9"/>
            <p:cNvSpPr txBox="1">
              <a:spLocks noChangeArrowheads="1"/>
            </p:cNvSpPr>
            <p:nvPr/>
          </p:nvSpPr>
          <p:spPr bwMode="auto">
            <a:xfrm>
              <a:off x="3379" y="1888"/>
              <a:ext cx="1089" cy="247"/>
            </a:xfrm>
            <a:prstGeom prst="rect">
              <a:avLst/>
            </a:prstGeom>
            <a:solidFill>
              <a:srgbClr val="FFCC99"/>
            </a:solidFill>
            <a:ln w="25400" algn="ctr">
              <a:solidFill>
                <a:srgbClr val="CC99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dirty="0">
                  <a:latin typeface="Arial" panose="020B0604020202020204" pitchFamily="34" charset="0"/>
                </a:rPr>
                <a:t>促销</a:t>
              </a:r>
              <a:r>
                <a:rPr lang="en-US" altLang="zh-CN" dirty="0">
                  <a:latin typeface="Arial" panose="020B0604020202020204" pitchFamily="34" charset="0"/>
                </a:rPr>
                <a:t>promotion</a:t>
              </a:r>
            </a:p>
          </p:txBody>
        </p:sp>
        <p:sp>
          <p:nvSpPr>
            <p:cNvPr id="10" name="Text Box 10"/>
            <p:cNvSpPr txBox="1">
              <a:spLocks noChangeArrowheads="1"/>
            </p:cNvSpPr>
            <p:nvPr/>
          </p:nvSpPr>
          <p:spPr bwMode="auto">
            <a:xfrm>
              <a:off x="2018" y="1888"/>
              <a:ext cx="771" cy="255"/>
            </a:xfrm>
            <a:prstGeom prst="rect">
              <a:avLst/>
            </a:prstGeom>
            <a:solidFill>
              <a:srgbClr val="CCFFCC"/>
            </a:solidFill>
            <a:ln w="38100">
              <a:solidFill>
                <a:srgbClr val="99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a:latin typeface="Arial" panose="020B0604020202020204" pitchFamily="34" charset="0"/>
                </a:rPr>
                <a:t>4P</a:t>
              </a:r>
            </a:p>
          </p:txBody>
        </p:sp>
        <p:sp>
          <p:nvSpPr>
            <p:cNvPr id="11" name="AutoShape 11"/>
            <p:cNvSpPr>
              <a:spLocks noChangeArrowheads="1"/>
            </p:cNvSpPr>
            <p:nvPr/>
          </p:nvSpPr>
          <p:spPr bwMode="auto">
            <a:xfrm>
              <a:off x="2381" y="1570"/>
              <a:ext cx="91" cy="272"/>
            </a:xfrm>
            <a:prstGeom prst="upArrow">
              <a:avLst>
                <a:gd name="adj1" fmla="val 50000"/>
                <a:gd name="adj2" fmla="val 74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12"/>
            <p:cNvSpPr>
              <a:spLocks noChangeArrowheads="1"/>
            </p:cNvSpPr>
            <p:nvPr/>
          </p:nvSpPr>
          <p:spPr bwMode="auto">
            <a:xfrm>
              <a:off x="2880" y="1978"/>
              <a:ext cx="454" cy="91"/>
            </a:xfrm>
            <a:prstGeom prst="rightArrow">
              <a:avLst>
                <a:gd name="adj1" fmla="val 50000"/>
                <a:gd name="adj2" fmla="val 124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13"/>
            <p:cNvSpPr>
              <a:spLocks noChangeArrowheads="1"/>
            </p:cNvSpPr>
            <p:nvPr/>
          </p:nvSpPr>
          <p:spPr bwMode="auto">
            <a:xfrm>
              <a:off x="1564" y="1933"/>
              <a:ext cx="408" cy="91"/>
            </a:xfrm>
            <a:prstGeom prst="leftArrow">
              <a:avLst>
                <a:gd name="adj1" fmla="val 50000"/>
                <a:gd name="adj2"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14"/>
            <p:cNvSpPr>
              <a:spLocks noChangeArrowheads="1"/>
            </p:cNvSpPr>
            <p:nvPr/>
          </p:nvSpPr>
          <p:spPr bwMode="auto">
            <a:xfrm>
              <a:off x="2381" y="2205"/>
              <a:ext cx="91" cy="272"/>
            </a:xfrm>
            <a:prstGeom prst="downArrow">
              <a:avLst>
                <a:gd name="adj1" fmla="val 50000"/>
                <a:gd name="adj2" fmla="val 74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747313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grpSp>
        <p:nvGrpSpPr>
          <p:cNvPr id="5" name="组合 4"/>
          <p:cNvGrpSpPr/>
          <p:nvPr/>
        </p:nvGrpSpPr>
        <p:grpSpPr>
          <a:xfrm>
            <a:off x="971599" y="1610701"/>
            <a:ext cx="6696745" cy="3978539"/>
            <a:chOff x="666749" y="2289952"/>
            <a:chExt cx="6696745" cy="3978539"/>
          </a:xfrm>
        </p:grpSpPr>
        <p:sp>
          <p:nvSpPr>
            <p:cNvPr id="6" name="椭圆 5"/>
            <p:cNvSpPr/>
            <p:nvPr/>
          </p:nvSpPr>
          <p:spPr>
            <a:xfrm>
              <a:off x="2938367" y="2289952"/>
              <a:ext cx="2016224" cy="760933"/>
            </a:xfrm>
            <a:prstGeom prst="ellipse">
              <a:avLst/>
            </a:prstGeom>
            <a:solidFill>
              <a:schemeClr val="accent6">
                <a:lumMod val="60000"/>
                <a:lumOff val="40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prstClr val="black"/>
                  </a:solidFill>
                  <a:latin typeface="微软雅黑" panose="020B0503020204020204" pitchFamily="34" charset="-122"/>
                  <a:ea typeface="微软雅黑" panose="020B0503020204020204" pitchFamily="34" charset="-122"/>
                </a:rPr>
                <a:t>营销组合</a:t>
              </a:r>
            </a:p>
          </p:txBody>
        </p:sp>
        <p:sp>
          <p:nvSpPr>
            <p:cNvPr id="7" name="矩形 6"/>
            <p:cNvSpPr/>
            <p:nvPr/>
          </p:nvSpPr>
          <p:spPr>
            <a:xfrm>
              <a:off x="666749" y="3292789"/>
              <a:ext cx="1280111" cy="29757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产品</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r>
                <a:rPr lang="zh-CN" altLang="en-US" sz="2000" dirty="0">
                  <a:solidFill>
                    <a:prstClr val="black"/>
                  </a:solidFill>
                  <a:latin typeface="宋体" panose="02010600030101010101" pitchFamily="2" charset="-122"/>
                </a:rPr>
                <a:t>设计</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性能</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品牌名称</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hlinkClick r:id="rId2" action="ppaction://hlinkfile"/>
                </a:rPr>
                <a:t>包装</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规格</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服务</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保证</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退货</a:t>
              </a:r>
            </a:p>
          </p:txBody>
        </p:sp>
        <p:cxnSp>
          <p:nvCxnSpPr>
            <p:cNvPr id="8" name="直接箭头连接符 7"/>
            <p:cNvCxnSpPr>
              <a:stCxn id="6" idx="2"/>
              <a:endCxn id="7" idx="0"/>
            </p:cNvCxnSpPr>
            <p:nvPr/>
          </p:nvCxnSpPr>
          <p:spPr>
            <a:xfrm flipH="1">
              <a:off x="1306805" y="2670419"/>
              <a:ext cx="1631562" cy="6223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2335530" y="3759189"/>
              <a:ext cx="1283548" cy="22932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价格</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r>
                <a:rPr lang="zh-CN" altLang="en-US" sz="2000" dirty="0">
                  <a:solidFill>
                    <a:prstClr val="black"/>
                  </a:solidFill>
                  <a:latin typeface="宋体" panose="02010600030101010101" pitchFamily="2" charset="-122"/>
                </a:rPr>
                <a:t>标价</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折扣</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付款期限</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信贷条件</a:t>
              </a:r>
              <a:endParaRPr lang="en-US" altLang="zh-CN" sz="2000" dirty="0">
                <a:solidFill>
                  <a:prstClr val="black"/>
                </a:solidFill>
                <a:latin typeface="宋体" panose="02010600030101010101" pitchFamily="2" charset="-122"/>
              </a:endParaRPr>
            </a:p>
          </p:txBody>
        </p:sp>
        <p:cxnSp>
          <p:nvCxnSpPr>
            <p:cNvPr id="10" name="直接箭头连接符 9"/>
            <p:cNvCxnSpPr>
              <a:stCxn id="6" idx="3"/>
              <a:endCxn id="9" idx="0"/>
            </p:cNvCxnSpPr>
            <p:nvPr/>
          </p:nvCxnSpPr>
          <p:spPr>
            <a:xfrm flipH="1">
              <a:off x="2977304" y="2939449"/>
              <a:ext cx="256332" cy="8197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4473312" y="3759189"/>
              <a:ext cx="1270663" cy="2147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促销</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r>
                <a:rPr lang="zh-CN" altLang="en-US" sz="2000" dirty="0">
                  <a:solidFill>
                    <a:prstClr val="black"/>
                  </a:solidFill>
                  <a:latin typeface="宋体" panose="02010600030101010101" pitchFamily="2" charset="-122"/>
                </a:rPr>
                <a:t>促进销售</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广告</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人员推销</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公共关系</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直接营销</a:t>
              </a:r>
              <a:endParaRPr lang="en-US" altLang="zh-CN" sz="2000" dirty="0">
                <a:solidFill>
                  <a:prstClr val="black"/>
                </a:solidFill>
                <a:latin typeface="宋体" panose="02010600030101010101" pitchFamily="2" charset="-122"/>
              </a:endParaRPr>
            </a:p>
          </p:txBody>
        </p:sp>
        <p:cxnSp>
          <p:nvCxnSpPr>
            <p:cNvPr id="12" name="直接箭头连接符 11"/>
            <p:cNvCxnSpPr/>
            <p:nvPr/>
          </p:nvCxnSpPr>
          <p:spPr>
            <a:xfrm>
              <a:off x="4484154" y="2879997"/>
              <a:ext cx="676488" cy="8791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145530" y="3430951"/>
              <a:ext cx="1217964" cy="27655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C00000"/>
                  </a:solidFill>
                  <a:latin typeface="微软雅黑" panose="020B0503020204020204" pitchFamily="34" charset="-122"/>
                  <a:ea typeface="微软雅黑" panose="020B0503020204020204" pitchFamily="34" charset="-122"/>
                </a:rPr>
                <a:t>地点</a:t>
              </a:r>
              <a:endParaRPr lang="en-US" altLang="zh-CN" sz="2000" b="1" dirty="0">
                <a:solidFill>
                  <a:srgbClr val="C00000"/>
                </a:solidFill>
                <a:latin typeface="微软雅黑" panose="020B0503020204020204" pitchFamily="34" charset="-122"/>
                <a:ea typeface="微软雅黑" panose="020B0503020204020204" pitchFamily="34" charset="-122"/>
              </a:endParaRPr>
            </a:p>
            <a:p>
              <a:pPr algn="ctr"/>
              <a:r>
                <a:rPr lang="zh-CN" altLang="en-US" sz="2000" dirty="0">
                  <a:solidFill>
                    <a:prstClr val="black"/>
                  </a:solidFill>
                  <a:latin typeface="宋体" panose="02010600030101010101" pitchFamily="2" charset="-122"/>
                </a:rPr>
                <a:t>渠道</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覆盖区域</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商品分类</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位置</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存货</a:t>
              </a:r>
              <a:endParaRPr lang="en-US" altLang="zh-CN" sz="2000" dirty="0">
                <a:solidFill>
                  <a:prstClr val="black"/>
                </a:solidFill>
                <a:latin typeface="宋体" panose="02010600030101010101" pitchFamily="2" charset="-122"/>
              </a:endParaRPr>
            </a:p>
            <a:p>
              <a:pPr algn="ctr"/>
              <a:r>
                <a:rPr lang="zh-CN" altLang="en-US" sz="2000" dirty="0">
                  <a:solidFill>
                    <a:prstClr val="black"/>
                  </a:solidFill>
                  <a:latin typeface="宋体" panose="02010600030101010101" pitchFamily="2" charset="-122"/>
                </a:rPr>
                <a:t>运输</a:t>
              </a:r>
              <a:endParaRPr lang="en-US" altLang="zh-CN" sz="2000" dirty="0">
                <a:solidFill>
                  <a:prstClr val="black"/>
                </a:solidFill>
                <a:latin typeface="宋体" panose="02010600030101010101" pitchFamily="2" charset="-122"/>
              </a:endParaRPr>
            </a:p>
          </p:txBody>
        </p:sp>
        <p:cxnSp>
          <p:nvCxnSpPr>
            <p:cNvPr id="14" name="直接箭头连接符 13"/>
            <p:cNvCxnSpPr>
              <a:stCxn id="6" idx="6"/>
              <a:endCxn id="13" idx="0"/>
            </p:cNvCxnSpPr>
            <p:nvPr/>
          </p:nvCxnSpPr>
          <p:spPr>
            <a:xfrm>
              <a:off x="4954591" y="2670419"/>
              <a:ext cx="1799921" cy="7605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04484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5"/>
          <p:cNvSpPr>
            <a:spLocks noEditPoints="1"/>
          </p:cNvSpPr>
          <p:nvPr/>
        </p:nvSpPr>
        <p:spPr bwMode="gray">
          <a:xfrm rot="20657990">
            <a:off x="1455738" y="1989138"/>
            <a:ext cx="5943600" cy="3868737"/>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00E4A8"/>
              </a:gs>
              <a:gs pos="100000">
                <a:srgbClr val="00FFCC"/>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Tahoma" panose="020B0604030504040204" pitchFamily="34" charset="0"/>
              <a:ea typeface="宋体" panose="02010600030101010101" pitchFamily="2" charset="-122"/>
            </a:endParaRPr>
          </a:p>
        </p:txBody>
      </p:sp>
      <p:sp>
        <p:nvSpPr>
          <p:cNvPr id="2" name="标题 1"/>
          <p:cNvSpPr>
            <a:spLocks noGrp="1"/>
          </p:cNvSpPr>
          <p:nvPr>
            <p:ph type="title"/>
          </p:nvPr>
        </p:nvSpPr>
        <p:spPr/>
        <p:txBody>
          <a:bodyPr/>
          <a:lstStyle/>
          <a:p>
            <a:r>
              <a:rPr lang="zh-CN" altLang="en-US" b="1" dirty="0"/>
              <a:t>市场营销组合的扩充</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
        <p:nvSpPr>
          <p:cNvPr id="6" name="Oval 6"/>
          <p:cNvSpPr>
            <a:spLocks noChangeArrowheads="1"/>
          </p:cNvSpPr>
          <p:nvPr/>
        </p:nvSpPr>
        <p:spPr bwMode="gray">
          <a:xfrm>
            <a:off x="2067497" y="3049406"/>
            <a:ext cx="1377424" cy="489496"/>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7" name="Oval 7"/>
          <p:cNvSpPr>
            <a:spLocks noChangeArrowheads="1"/>
          </p:cNvSpPr>
          <p:nvPr/>
        </p:nvSpPr>
        <p:spPr bwMode="gray">
          <a:xfrm>
            <a:off x="2182282" y="2492896"/>
            <a:ext cx="1542429" cy="939657"/>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8" name="Oval 8"/>
          <p:cNvSpPr>
            <a:spLocks noChangeArrowheads="1"/>
          </p:cNvSpPr>
          <p:nvPr/>
        </p:nvSpPr>
        <p:spPr bwMode="gray">
          <a:xfrm>
            <a:off x="2201413" y="2497266"/>
            <a:ext cx="1506558" cy="917805"/>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9" name="Oval 9"/>
          <p:cNvSpPr>
            <a:spLocks noChangeArrowheads="1"/>
          </p:cNvSpPr>
          <p:nvPr/>
        </p:nvSpPr>
        <p:spPr bwMode="gray">
          <a:xfrm>
            <a:off x="2218154" y="2507464"/>
            <a:ext cx="1432425" cy="85661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10" name="Oval 10"/>
          <p:cNvSpPr>
            <a:spLocks noChangeArrowheads="1"/>
          </p:cNvSpPr>
          <p:nvPr/>
        </p:nvSpPr>
        <p:spPr bwMode="gray">
          <a:xfrm>
            <a:off x="2299460" y="2530774"/>
            <a:ext cx="1276987" cy="69490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11" name="Text Box 11"/>
          <p:cNvSpPr txBox="1">
            <a:spLocks noChangeArrowheads="1"/>
          </p:cNvSpPr>
          <p:nvPr/>
        </p:nvSpPr>
        <p:spPr bwMode="gray">
          <a:xfrm>
            <a:off x="1866493" y="2593067"/>
            <a:ext cx="227345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altLang="zh-CN" dirty="0">
                <a:solidFill>
                  <a:srgbClr val="000000"/>
                </a:solidFill>
                <a:latin typeface="+mn-ea"/>
              </a:rPr>
              <a:t>4P</a:t>
            </a:r>
          </a:p>
          <a:p>
            <a:pPr algn="ctr" fontAlgn="base">
              <a:spcBef>
                <a:spcPct val="0"/>
              </a:spcBef>
              <a:spcAft>
                <a:spcPct val="0"/>
              </a:spcAft>
            </a:pPr>
            <a:r>
              <a:rPr lang="zh-CN" altLang="en-US" dirty="0">
                <a:latin typeface="+mn-ea"/>
              </a:rPr>
              <a:t>麦卡锡（</a:t>
            </a:r>
            <a:r>
              <a:rPr lang="en-US" altLang="zh-CN" dirty="0" err="1">
                <a:latin typeface="+mn-ea"/>
              </a:rPr>
              <a:t>Mccarthy</a:t>
            </a:r>
            <a:r>
              <a:rPr lang="zh-CN" altLang="en-US" dirty="0">
                <a:latin typeface="+mn-ea"/>
              </a:rPr>
              <a:t>）</a:t>
            </a:r>
            <a:endParaRPr lang="en-US" altLang="zh-CN" dirty="0">
              <a:solidFill>
                <a:srgbClr val="000000"/>
              </a:solidFill>
              <a:latin typeface="+mn-ea"/>
            </a:endParaRPr>
          </a:p>
        </p:txBody>
      </p:sp>
      <p:grpSp>
        <p:nvGrpSpPr>
          <p:cNvPr id="12" name="Group 12"/>
          <p:cNvGrpSpPr>
            <a:grpSpLocks/>
          </p:cNvGrpSpPr>
          <p:nvPr/>
        </p:nvGrpSpPr>
        <p:grpSpPr bwMode="auto">
          <a:xfrm>
            <a:off x="1728677" y="4012373"/>
            <a:ext cx="2064574" cy="1161097"/>
            <a:chOff x="917" y="2361"/>
            <a:chExt cx="775" cy="718"/>
          </a:xfrm>
        </p:grpSpPr>
        <p:sp>
          <p:nvSpPr>
            <p:cNvPr id="27" name="Oval 13"/>
            <p:cNvSpPr>
              <a:spLocks noChangeArrowheads="1"/>
            </p:cNvSpPr>
            <p:nvPr/>
          </p:nvSpPr>
          <p:spPr bwMode="gray">
            <a:xfrm>
              <a:off x="923" y="2743"/>
              <a:ext cx="576" cy="336"/>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8" name="Oval 14"/>
            <p:cNvSpPr>
              <a:spLocks noChangeArrowheads="1"/>
            </p:cNvSpPr>
            <p:nvPr/>
          </p:nvSpPr>
          <p:spPr bwMode="gray">
            <a:xfrm>
              <a:off x="971" y="2361"/>
              <a:ext cx="645" cy="645"/>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9" name="Oval 15"/>
            <p:cNvSpPr>
              <a:spLocks noChangeArrowheads="1"/>
            </p:cNvSpPr>
            <p:nvPr/>
          </p:nvSpPr>
          <p:spPr bwMode="gray">
            <a:xfrm>
              <a:off x="979" y="2364"/>
              <a:ext cx="630" cy="63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30" name="Oval 16"/>
            <p:cNvSpPr>
              <a:spLocks noChangeArrowheads="1"/>
            </p:cNvSpPr>
            <p:nvPr/>
          </p:nvSpPr>
          <p:spPr bwMode="gray">
            <a:xfrm>
              <a:off x="986" y="2371"/>
              <a:ext cx="599" cy="588"/>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31" name="Oval 17"/>
            <p:cNvSpPr>
              <a:spLocks noChangeArrowheads="1"/>
            </p:cNvSpPr>
            <p:nvPr/>
          </p:nvSpPr>
          <p:spPr bwMode="gray">
            <a:xfrm>
              <a:off x="1020" y="2387"/>
              <a:ext cx="534" cy="477"/>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32" name="Text Box 18"/>
            <p:cNvSpPr txBox="1">
              <a:spLocks noChangeArrowheads="1"/>
            </p:cNvSpPr>
            <p:nvPr/>
          </p:nvSpPr>
          <p:spPr bwMode="gray">
            <a:xfrm>
              <a:off x="917" y="2429"/>
              <a:ext cx="775" cy="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altLang="zh-CN" dirty="0">
                  <a:solidFill>
                    <a:srgbClr val="000000"/>
                  </a:solidFill>
                  <a:latin typeface="+mn-ea"/>
                </a:rPr>
                <a:t>6P</a:t>
              </a:r>
            </a:p>
            <a:p>
              <a:pPr algn="ctr" fontAlgn="base">
                <a:spcBef>
                  <a:spcPct val="0"/>
                </a:spcBef>
                <a:spcAft>
                  <a:spcPct val="0"/>
                </a:spcAft>
              </a:pPr>
              <a:r>
                <a:rPr lang="zh-CN" altLang="en-US" dirty="0">
                  <a:latin typeface="+mn-ea"/>
                </a:rPr>
                <a:t>菲利普</a:t>
              </a:r>
              <a:r>
                <a:rPr lang="en-US" altLang="zh-CN" dirty="0">
                  <a:latin typeface="+mn-ea"/>
                </a:rPr>
                <a:t>·</a:t>
              </a:r>
              <a:r>
                <a:rPr lang="zh-CN" altLang="en-US" dirty="0">
                  <a:latin typeface="+mn-ea"/>
                </a:rPr>
                <a:t>科特勒（</a:t>
              </a:r>
              <a:r>
                <a:rPr lang="en-US" altLang="zh-CN" dirty="0">
                  <a:latin typeface="+mn-ea"/>
                </a:rPr>
                <a:t>Philip Kotler</a:t>
              </a:r>
              <a:r>
                <a:rPr lang="zh-CN" altLang="en-US" dirty="0">
                  <a:latin typeface="+mn-ea"/>
                </a:rPr>
                <a:t>）</a:t>
              </a:r>
              <a:endParaRPr lang="en-US" altLang="zh-CN" dirty="0">
                <a:solidFill>
                  <a:srgbClr val="000000"/>
                </a:solidFill>
                <a:latin typeface="+mn-ea"/>
              </a:endParaRPr>
            </a:p>
          </p:txBody>
        </p:sp>
      </p:grpSp>
      <p:grpSp>
        <p:nvGrpSpPr>
          <p:cNvPr id="13" name="Group 19"/>
          <p:cNvGrpSpPr>
            <a:grpSpLocks/>
          </p:cNvGrpSpPr>
          <p:nvPr/>
        </p:nvGrpSpPr>
        <p:grpSpPr bwMode="auto">
          <a:xfrm>
            <a:off x="4671690" y="4210505"/>
            <a:ext cx="2323759" cy="1491799"/>
            <a:chOff x="1973" y="2614"/>
            <a:chExt cx="788" cy="797"/>
          </a:xfrm>
        </p:grpSpPr>
        <p:sp>
          <p:nvSpPr>
            <p:cNvPr id="21" name="Oval 20"/>
            <p:cNvSpPr>
              <a:spLocks noChangeArrowheads="1"/>
            </p:cNvSpPr>
            <p:nvPr/>
          </p:nvSpPr>
          <p:spPr bwMode="gray">
            <a:xfrm>
              <a:off x="1973" y="3038"/>
              <a:ext cx="642" cy="373"/>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2" name="Oval 21"/>
            <p:cNvSpPr>
              <a:spLocks noChangeArrowheads="1"/>
            </p:cNvSpPr>
            <p:nvPr/>
          </p:nvSpPr>
          <p:spPr bwMode="gray">
            <a:xfrm>
              <a:off x="2026" y="2614"/>
              <a:ext cx="719" cy="716"/>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3" name="Oval 22"/>
            <p:cNvSpPr>
              <a:spLocks noChangeArrowheads="1"/>
            </p:cNvSpPr>
            <p:nvPr/>
          </p:nvSpPr>
          <p:spPr bwMode="gray">
            <a:xfrm>
              <a:off x="2035" y="2617"/>
              <a:ext cx="702" cy="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4" name="Oval 23"/>
            <p:cNvSpPr>
              <a:spLocks noChangeArrowheads="1"/>
            </p:cNvSpPr>
            <p:nvPr/>
          </p:nvSpPr>
          <p:spPr bwMode="gray">
            <a:xfrm>
              <a:off x="2043" y="2659"/>
              <a:ext cx="656" cy="619"/>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5" name="Oval 24"/>
            <p:cNvSpPr>
              <a:spLocks noChangeArrowheads="1"/>
            </p:cNvSpPr>
            <p:nvPr/>
          </p:nvSpPr>
          <p:spPr bwMode="gray">
            <a:xfrm>
              <a:off x="2081" y="2643"/>
              <a:ext cx="595" cy="529"/>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pPr fontAlgn="base">
                <a:spcBef>
                  <a:spcPct val="0"/>
                </a:spcBef>
                <a:spcAft>
                  <a:spcPct val="0"/>
                </a:spcAft>
              </a:pPr>
              <a:endParaRPr lang="zh-CN" altLang="en-US">
                <a:solidFill>
                  <a:srgbClr val="000000"/>
                </a:solidFill>
                <a:latin typeface="Tahoma" panose="020B0604030504040204" pitchFamily="34" charset="0"/>
                <a:ea typeface="宋体" panose="02010600030101010101" pitchFamily="2" charset="-122"/>
              </a:endParaRPr>
            </a:p>
          </p:txBody>
        </p:sp>
        <p:sp>
          <p:nvSpPr>
            <p:cNvPr id="26" name="Text Box 25"/>
            <p:cNvSpPr txBox="1">
              <a:spLocks noChangeArrowheads="1"/>
            </p:cNvSpPr>
            <p:nvPr/>
          </p:nvSpPr>
          <p:spPr bwMode="gray">
            <a:xfrm>
              <a:off x="2043" y="2649"/>
              <a:ext cx="718" cy="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fontAlgn="base">
                <a:spcBef>
                  <a:spcPct val="0"/>
                </a:spcBef>
                <a:spcAft>
                  <a:spcPct val="0"/>
                </a:spcAft>
              </a:pPr>
              <a:r>
                <a:rPr lang="en-US" altLang="zh-CN" dirty="0">
                  <a:latin typeface="+mn-ea"/>
                </a:rPr>
                <a:t>10P</a:t>
              </a:r>
            </a:p>
            <a:p>
              <a:pPr algn="ctr" fontAlgn="base">
                <a:spcBef>
                  <a:spcPct val="0"/>
                </a:spcBef>
                <a:spcAft>
                  <a:spcPct val="0"/>
                </a:spcAft>
              </a:pPr>
              <a:r>
                <a:rPr lang="zh-CN" altLang="en-US" dirty="0">
                  <a:latin typeface="+mn-ea"/>
                </a:rPr>
                <a:t>（</a:t>
              </a:r>
              <a:r>
                <a:rPr lang="en-US" altLang="zh-CN" dirty="0">
                  <a:latin typeface="+mn-ea"/>
                </a:rPr>
                <a:t>Philip Kotler</a:t>
              </a:r>
              <a:r>
                <a:rPr lang="zh-CN" altLang="en-US" dirty="0">
                  <a:latin typeface="+mn-ea"/>
                </a:rPr>
                <a:t>）</a:t>
              </a:r>
              <a:endParaRPr lang="en-US" altLang="zh-CN" dirty="0">
                <a:latin typeface="+mn-ea"/>
              </a:endParaRPr>
            </a:p>
            <a:p>
              <a:pPr algn="ctr" fontAlgn="base">
                <a:spcBef>
                  <a:spcPct val="0"/>
                </a:spcBef>
                <a:spcAft>
                  <a:spcPct val="0"/>
                </a:spcAft>
              </a:pPr>
              <a:r>
                <a:rPr lang="zh-CN" altLang="en-US" dirty="0">
                  <a:latin typeface="+mn-ea"/>
                </a:rPr>
                <a:t>战略营销计划</a:t>
              </a:r>
              <a:endParaRPr lang="en-US" altLang="zh-CN" dirty="0">
                <a:latin typeface="+mn-ea"/>
              </a:endParaRPr>
            </a:p>
          </p:txBody>
        </p:sp>
      </p:grpSp>
    </p:spTree>
    <p:extLst>
      <p:ext uri="{BB962C8B-B14F-4D97-AF65-F5344CB8AC3E}">
        <p14:creationId xmlns:p14="http://schemas.microsoft.com/office/powerpoint/2010/main" val="19016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大市场营销：</a:t>
            </a:r>
            <a:r>
              <a:rPr lang="en-US" altLang="zh-CN" sz="2400" dirty="0"/>
              <a:t>6P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
        <p:nvSpPr>
          <p:cNvPr id="5" name="Text Box 4"/>
          <p:cNvSpPr txBox="1">
            <a:spLocks noChangeArrowheads="1"/>
          </p:cNvSpPr>
          <p:nvPr/>
        </p:nvSpPr>
        <p:spPr bwMode="auto">
          <a:xfrm>
            <a:off x="1206590" y="2128833"/>
            <a:ext cx="1728788"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dirty="0">
                <a:latin typeface="Arial" panose="020B0604020202020204" pitchFamily="34" charset="0"/>
              </a:rPr>
              <a:t>4P   +</a:t>
            </a:r>
          </a:p>
        </p:txBody>
      </p:sp>
      <p:sp>
        <p:nvSpPr>
          <p:cNvPr id="6" name="Text Box 6"/>
          <p:cNvSpPr txBox="1">
            <a:spLocks noChangeArrowheads="1"/>
          </p:cNvSpPr>
          <p:nvPr/>
        </p:nvSpPr>
        <p:spPr bwMode="auto">
          <a:xfrm>
            <a:off x="2947987" y="1924086"/>
            <a:ext cx="2160587" cy="392112"/>
          </a:xfrm>
          <a:prstGeom prst="rect">
            <a:avLst/>
          </a:prstGeom>
          <a:solidFill>
            <a:srgbClr val="CCFFFF"/>
          </a:solidFill>
          <a:ln w="25400">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dirty="0">
                <a:latin typeface="Arial" panose="020B0604020202020204" pitchFamily="34" charset="0"/>
              </a:rPr>
              <a:t>权利  </a:t>
            </a:r>
            <a:r>
              <a:rPr lang="en-US" altLang="zh-CN" dirty="0">
                <a:latin typeface="Arial" panose="020B0604020202020204" pitchFamily="34" charset="0"/>
              </a:rPr>
              <a:t>power</a:t>
            </a:r>
          </a:p>
        </p:txBody>
      </p:sp>
      <p:sp>
        <p:nvSpPr>
          <p:cNvPr id="7" name="Text Box 7"/>
          <p:cNvSpPr txBox="1">
            <a:spLocks noChangeArrowheads="1"/>
          </p:cNvSpPr>
          <p:nvPr/>
        </p:nvSpPr>
        <p:spPr bwMode="auto">
          <a:xfrm>
            <a:off x="2947987" y="2520263"/>
            <a:ext cx="2160587" cy="666750"/>
          </a:xfrm>
          <a:prstGeom prst="rect">
            <a:avLst/>
          </a:prstGeom>
          <a:solidFill>
            <a:srgbClr val="CCFFFF"/>
          </a:solidFill>
          <a:ln w="25400" algn="ctr">
            <a:solidFill>
              <a:srgbClr val="800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dirty="0">
                <a:latin typeface="Arial" panose="020B0604020202020204" pitchFamily="34" charset="0"/>
              </a:rPr>
              <a:t>公共关系</a:t>
            </a:r>
          </a:p>
          <a:p>
            <a:pPr algn="ctr"/>
            <a:r>
              <a:rPr lang="zh-CN" altLang="en-US" dirty="0">
                <a:latin typeface="Arial" panose="020B0604020202020204" pitchFamily="34" charset="0"/>
              </a:rPr>
              <a:t> </a:t>
            </a:r>
            <a:r>
              <a:rPr lang="en-US" altLang="zh-CN" dirty="0">
                <a:latin typeface="Arial" panose="020B0604020202020204" pitchFamily="34" charset="0"/>
              </a:rPr>
              <a:t>public relations</a:t>
            </a:r>
          </a:p>
        </p:txBody>
      </p:sp>
      <p:sp>
        <p:nvSpPr>
          <p:cNvPr id="8" name="Text Box 8"/>
          <p:cNvSpPr txBox="1">
            <a:spLocks noChangeArrowheads="1"/>
          </p:cNvSpPr>
          <p:nvPr/>
        </p:nvSpPr>
        <p:spPr bwMode="auto">
          <a:xfrm>
            <a:off x="5652120" y="2131489"/>
            <a:ext cx="10801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dirty="0">
                <a:latin typeface="Arial" panose="020B0604020202020204" pitchFamily="34" charset="0"/>
              </a:rPr>
              <a:t>=6P</a:t>
            </a:r>
          </a:p>
        </p:txBody>
      </p:sp>
      <p:sp>
        <p:nvSpPr>
          <p:cNvPr id="9" name="Text Box 5"/>
          <p:cNvSpPr txBox="1">
            <a:spLocks noChangeArrowheads="1"/>
          </p:cNvSpPr>
          <p:nvPr/>
        </p:nvSpPr>
        <p:spPr bwMode="auto">
          <a:xfrm>
            <a:off x="1641918" y="3495535"/>
            <a:ext cx="6264696" cy="2769989"/>
          </a:xfrm>
          <a:prstGeom prst="rect">
            <a:avLst/>
          </a:prstGeom>
          <a:noFill/>
          <a:ln w="9525" cap="rnd">
            <a:solidFill>
              <a:schemeClr val="tx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i="1" dirty="0">
                <a:solidFill>
                  <a:srgbClr val="CC3300"/>
                </a:solidFill>
                <a:latin typeface="Arial" panose="020B0604020202020204" pitchFamily="34" charset="0"/>
              </a:rPr>
              <a:t>特点：</a:t>
            </a:r>
          </a:p>
          <a:p>
            <a:pPr lvl="1">
              <a:spcBef>
                <a:spcPct val="50000"/>
              </a:spcBef>
              <a:buFontTx/>
              <a:buChar char="•"/>
            </a:pPr>
            <a:r>
              <a:rPr lang="zh-CN" altLang="en-US" sz="2000" dirty="0">
                <a:latin typeface="Arial" panose="020B0604020202020204" pitchFamily="34" charset="0"/>
                <a:ea typeface="楷体_GB2312" pitchFamily="49" charset="-122"/>
              </a:rPr>
              <a:t>目的是打开市场之门，进入市场</a:t>
            </a:r>
          </a:p>
          <a:p>
            <a:pPr lvl="1">
              <a:spcBef>
                <a:spcPct val="50000"/>
              </a:spcBef>
              <a:buFontTx/>
              <a:buChar char="•"/>
            </a:pPr>
            <a:r>
              <a:rPr lang="zh-CN" altLang="en-US" sz="2000" dirty="0">
                <a:latin typeface="Arial" panose="020B0604020202020204" pitchFamily="34" charset="0"/>
                <a:ea typeface="楷体_GB2312" pitchFamily="49" charset="-122"/>
              </a:rPr>
              <a:t>涉及面广泛</a:t>
            </a:r>
          </a:p>
          <a:p>
            <a:pPr lvl="1">
              <a:spcBef>
                <a:spcPct val="50000"/>
              </a:spcBef>
              <a:buFontTx/>
              <a:buChar char="•"/>
            </a:pPr>
            <a:r>
              <a:rPr lang="zh-CN" altLang="en-US" sz="2000" dirty="0">
                <a:latin typeface="Arial" panose="020B0604020202020204" pitchFamily="34" charset="0"/>
                <a:ea typeface="楷体_GB2312" pitchFamily="49" charset="-122"/>
              </a:rPr>
              <a:t>手段复杂</a:t>
            </a:r>
          </a:p>
          <a:p>
            <a:pPr lvl="1">
              <a:spcBef>
                <a:spcPct val="50000"/>
              </a:spcBef>
              <a:buFontTx/>
              <a:buChar char="•"/>
            </a:pPr>
            <a:r>
              <a:rPr lang="zh-CN" altLang="en-US" sz="2000" dirty="0">
                <a:latin typeface="Arial" panose="020B0604020202020204" pitchFamily="34" charset="0"/>
                <a:ea typeface="楷体_GB2312" pitchFamily="49" charset="-122"/>
              </a:rPr>
              <a:t>既采用积极的诱导方式，又采用消极的诱导方式</a:t>
            </a:r>
          </a:p>
          <a:p>
            <a:pPr lvl="1">
              <a:spcBef>
                <a:spcPct val="50000"/>
              </a:spcBef>
              <a:buFontTx/>
              <a:buChar char="•"/>
            </a:pPr>
            <a:r>
              <a:rPr lang="zh-CN" altLang="en-US" sz="2000" dirty="0">
                <a:latin typeface="Arial" panose="020B0604020202020204" pitchFamily="34" charset="0"/>
                <a:ea typeface="楷体_GB2312" pitchFamily="49" charset="-122"/>
              </a:rPr>
              <a:t>投入的资本、人力、时间较多。</a:t>
            </a:r>
          </a:p>
        </p:txBody>
      </p:sp>
    </p:spTree>
    <p:extLst>
      <p:ext uri="{BB962C8B-B14F-4D97-AF65-F5344CB8AC3E}">
        <p14:creationId xmlns:p14="http://schemas.microsoft.com/office/powerpoint/2010/main" val="542129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endParaRPr lang="zh-CN" altLang="en-US" dirty="0"/>
          </a:p>
        </p:txBody>
      </p:sp>
      <p:sp>
        <p:nvSpPr>
          <p:cNvPr id="35843" name="Rectangle 3"/>
          <p:cNvSpPr>
            <a:spLocks noGrp="1" noChangeArrowheads="1"/>
          </p:cNvSpPr>
          <p:nvPr>
            <p:ph type="body" idx="1"/>
          </p:nvPr>
        </p:nvSpPr>
        <p:spPr/>
        <p:txBody>
          <a:bodyPr/>
          <a:lstStyle/>
          <a:p>
            <a:pPr marL="170235" lvl="1" indent="0">
              <a:buNone/>
            </a:pPr>
            <a:r>
              <a:rPr lang="zh-CN" altLang="en-US" sz="2800" dirty="0"/>
              <a:t>市场营销战略分析框架：</a:t>
            </a:r>
            <a:r>
              <a:rPr lang="en-US" altLang="zh-CN" sz="2800" dirty="0"/>
              <a:t>10P</a:t>
            </a:r>
          </a:p>
        </p:txBody>
      </p:sp>
      <p:sp>
        <p:nvSpPr>
          <p:cNvPr id="35844" name="Text Box 4"/>
          <p:cNvSpPr txBox="1">
            <a:spLocks noChangeArrowheads="1"/>
          </p:cNvSpPr>
          <p:nvPr/>
        </p:nvSpPr>
        <p:spPr bwMode="auto">
          <a:xfrm>
            <a:off x="990600" y="2167733"/>
            <a:ext cx="30480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dirty="0">
                <a:latin typeface="Arial" panose="020B0604020202020204" pitchFamily="34" charset="0"/>
              </a:rPr>
              <a:t>10P=4P+2P+4P’</a:t>
            </a:r>
          </a:p>
        </p:txBody>
      </p:sp>
      <p:sp>
        <p:nvSpPr>
          <p:cNvPr id="35845" name="Text Box 5"/>
          <p:cNvSpPr txBox="1">
            <a:spLocks noChangeArrowheads="1"/>
          </p:cNvSpPr>
          <p:nvPr/>
        </p:nvSpPr>
        <p:spPr bwMode="auto">
          <a:xfrm>
            <a:off x="4250377" y="5087939"/>
            <a:ext cx="1655762" cy="941388"/>
          </a:xfrm>
          <a:prstGeom prst="rect">
            <a:avLst/>
          </a:prstGeom>
          <a:solidFill>
            <a:srgbClr val="FFCCFF"/>
          </a:solidFill>
          <a:ln w="25400" algn="ctr">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dirty="0">
                <a:latin typeface="Arial" panose="020B0604020202020204" pitchFamily="34" charset="0"/>
              </a:rPr>
              <a:t>择优 </a:t>
            </a:r>
            <a:r>
              <a:rPr lang="en-US" altLang="zh-CN" dirty="0">
                <a:latin typeface="Arial" panose="020B0604020202020204" pitchFamily="34" charset="0"/>
              </a:rPr>
              <a:t>prioritizing</a:t>
            </a:r>
          </a:p>
          <a:p>
            <a:pPr algn="ctr"/>
            <a:r>
              <a:rPr lang="zh-CN" altLang="en-US" dirty="0">
                <a:latin typeface="Arial" panose="020B0604020202020204" pitchFamily="34" charset="0"/>
              </a:rPr>
              <a:t>选择目标市场</a:t>
            </a:r>
          </a:p>
        </p:txBody>
      </p:sp>
      <p:sp>
        <p:nvSpPr>
          <p:cNvPr id="35847" name="Text Box 7"/>
          <p:cNvSpPr txBox="1">
            <a:spLocks noChangeArrowheads="1"/>
          </p:cNvSpPr>
          <p:nvPr/>
        </p:nvSpPr>
        <p:spPr bwMode="auto">
          <a:xfrm>
            <a:off x="4250284" y="2727296"/>
            <a:ext cx="1512888" cy="941388"/>
          </a:xfrm>
          <a:prstGeom prst="rect">
            <a:avLst/>
          </a:prstGeom>
          <a:solidFill>
            <a:srgbClr val="FFCCFF"/>
          </a:solidFill>
          <a:ln w="25400">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dirty="0">
                <a:latin typeface="Arial" panose="020B0604020202020204" pitchFamily="34" charset="0"/>
              </a:rPr>
              <a:t>探查</a:t>
            </a:r>
          </a:p>
          <a:p>
            <a:pPr algn="ctr"/>
            <a:r>
              <a:rPr lang="en-US" altLang="zh-CN" dirty="0">
                <a:latin typeface="Arial" panose="020B0604020202020204" pitchFamily="34" charset="0"/>
              </a:rPr>
              <a:t>probing</a:t>
            </a:r>
          </a:p>
          <a:p>
            <a:pPr algn="ctr"/>
            <a:r>
              <a:rPr lang="zh-CN" altLang="en-US" dirty="0">
                <a:latin typeface="Arial" panose="020B0604020202020204" pitchFamily="34" charset="0"/>
              </a:rPr>
              <a:t>市场调研</a:t>
            </a:r>
          </a:p>
        </p:txBody>
      </p:sp>
      <p:sp>
        <p:nvSpPr>
          <p:cNvPr id="35848" name="Text Box 8"/>
          <p:cNvSpPr txBox="1">
            <a:spLocks noChangeArrowheads="1"/>
          </p:cNvSpPr>
          <p:nvPr/>
        </p:nvSpPr>
        <p:spPr bwMode="auto">
          <a:xfrm>
            <a:off x="1835696" y="3727421"/>
            <a:ext cx="1657350" cy="923925"/>
          </a:xfrm>
          <a:prstGeom prst="rect">
            <a:avLst/>
          </a:prstGeom>
          <a:solidFill>
            <a:srgbClr val="FFCCFF"/>
          </a:solidFill>
          <a:ln w="25400" algn="ctr">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dirty="0">
                <a:latin typeface="Arial" panose="020B0604020202020204" pitchFamily="34" charset="0"/>
              </a:rPr>
              <a:t>定位 </a:t>
            </a:r>
            <a:r>
              <a:rPr lang="en-US" altLang="zh-CN" dirty="0">
                <a:latin typeface="Arial" panose="020B0604020202020204" pitchFamily="34" charset="0"/>
              </a:rPr>
              <a:t>positioning</a:t>
            </a:r>
          </a:p>
          <a:p>
            <a:pPr algn="ctr"/>
            <a:r>
              <a:rPr lang="zh-CN" altLang="en-US" dirty="0">
                <a:latin typeface="Arial" panose="020B0604020202020204" pitchFamily="34" charset="0"/>
              </a:rPr>
              <a:t>市场定位</a:t>
            </a:r>
          </a:p>
        </p:txBody>
      </p:sp>
      <p:sp>
        <p:nvSpPr>
          <p:cNvPr id="35849" name="Text Box 9"/>
          <p:cNvSpPr txBox="1">
            <a:spLocks noChangeArrowheads="1"/>
          </p:cNvSpPr>
          <p:nvPr/>
        </p:nvSpPr>
        <p:spPr bwMode="auto">
          <a:xfrm>
            <a:off x="6444209" y="3800446"/>
            <a:ext cx="2087563" cy="941388"/>
          </a:xfrm>
          <a:prstGeom prst="rect">
            <a:avLst/>
          </a:prstGeom>
          <a:solidFill>
            <a:srgbClr val="FFCCFF"/>
          </a:solidFill>
          <a:ln w="25400" algn="ctr">
            <a:solidFill>
              <a:srgbClr val="00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dirty="0">
                <a:latin typeface="Arial" panose="020B0604020202020204" pitchFamily="34" charset="0"/>
              </a:rPr>
              <a:t>分割 </a:t>
            </a:r>
          </a:p>
          <a:p>
            <a:pPr algn="ctr"/>
            <a:r>
              <a:rPr lang="en-US" altLang="zh-CN" dirty="0">
                <a:latin typeface="Arial" panose="020B0604020202020204" pitchFamily="34" charset="0"/>
              </a:rPr>
              <a:t>partitioning</a:t>
            </a:r>
          </a:p>
          <a:p>
            <a:pPr algn="ctr"/>
            <a:r>
              <a:rPr lang="zh-CN" altLang="en-US" dirty="0">
                <a:latin typeface="Arial" panose="020B0604020202020204" pitchFamily="34" charset="0"/>
              </a:rPr>
              <a:t>市场细分</a:t>
            </a:r>
          </a:p>
        </p:txBody>
      </p:sp>
      <p:sp>
        <p:nvSpPr>
          <p:cNvPr id="35850" name="Text Box 10"/>
          <p:cNvSpPr txBox="1">
            <a:spLocks noChangeArrowheads="1"/>
          </p:cNvSpPr>
          <p:nvPr/>
        </p:nvSpPr>
        <p:spPr bwMode="auto">
          <a:xfrm>
            <a:off x="4356646" y="4087784"/>
            <a:ext cx="1223963" cy="404813"/>
          </a:xfrm>
          <a:prstGeom prst="rect">
            <a:avLst/>
          </a:prstGeom>
          <a:solidFill>
            <a:srgbClr val="CCFFCC"/>
          </a:solidFill>
          <a:ln w="38100">
            <a:solidFill>
              <a:srgbClr val="993366"/>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a:latin typeface="Arial" panose="020B0604020202020204" pitchFamily="34" charset="0"/>
              </a:rPr>
              <a:t>4P’</a:t>
            </a:r>
          </a:p>
        </p:txBody>
      </p:sp>
      <p:sp>
        <p:nvSpPr>
          <p:cNvPr id="35851" name="AutoShape 11"/>
          <p:cNvSpPr>
            <a:spLocks noChangeArrowheads="1"/>
          </p:cNvSpPr>
          <p:nvPr/>
        </p:nvSpPr>
        <p:spPr bwMode="auto">
          <a:xfrm>
            <a:off x="4932909" y="3727421"/>
            <a:ext cx="142875" cy="287338"/>
          </a:xfrm>
          <a:prstGeom prst="upArrow">
            <a:avLst>
              <a:gd name="adj1" fmla="val 50000"/>
              <a:gd name="adj2" fmla="val 5027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2" name="AutoShape 12"/>
          <p:cNvSpPr>
            <a:spLocks noChangeArrowheads="1"/>
          </p:cNvSpPr>
          <p:nvPr/>
        </p:nvSpPr>
        <p:spPr bwMode="auto">
          <a:xfrm>
            <a:off x="5725071" y="4230659"/>
            <a:ext cx="720725" cy="144463"/>
          </a:xfrm>
          <a:prstGeom prst="rightArrow">
            <a:avLst>
              <a:gd name="adj1" fmla="val 50000"/>
              <a:gd name="adj2" fmla="val 124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3" name="AutoShape 13"/>
          <p:cNvSpPr>
            <a:spLocks noChangeArrowheads="1"/>
          </p:cNvSpPr>
          <p:nvPr/>
        </p:nvSpPr>
        <p:spPr bwMode="auto">
          <a:xfrm>
            <a:off x="3635921" y="4159221"/>
            <a:ext cx="647700" cy="144463"/>
          </a:xfrm>
          <a:prstGeom prst="leftArrow">
            <a:avLst>
              <a:gd name="adj1" fmla="val 50000"/>
              <a:gd name="adj2" fmla="val 112088"/>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854" name="AutoShape 14"/>
          <p:cNvSpPr>
            <a:spLocks noChangeArrowheads="1"/>
          </p:cNvSpPr>
          <p:nvPr/>
        </p:nvSpPr>
        <p:spPr bwMode="auto">
          <a:xfrm>
            <a:off x="4932909" y="4591021"/>
            <a:ext cx="144463" cy="431800"/>
          </a:xfrm>
          <a:prstGeom prst="downArrow">
            <a:avLst>
              <a:gd name="adj1" fmla="val 50000"/>
              <a:gd name="adj2" fmla="val 7472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353634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5847"/>
                                        </p:tgtEl>
                                        <p:attrNameLst>
                                          <p:attrName>style.visibility</p:attrName>
                                        </p:attrNameLst>
                                      </p:cBhvr>
                                      <p:to>
                                        <p:strVal val="visible"/>
                                      </p:to>
                                    </p:set>
                                    <p:animEffect transition="in" filter="fade">
                                      <p:cBhvr>
                                        <p:cTn id="7" dur="1000"/>
                                        <p:tgtEl>
                                          <p:spTgt spid="35847"/>
                                        </p:tgtEl>
                                      </p:cBhvr>
                                    </p:animEffect>
                                    <p:anim calcmode="lin" valueType="num">
                                      <p:cBhvr>
                                        <p:cTn id="8" dur="1000" fill="hold"/>
                                        <p:tgtEl>
                                          <p:spTgt spid="35847"/>
                                        </p:tgtEl>
                                        <p:attrNameLst>
                                          <p:attrName>ppt_x</p:attrName>
                                        </p:attrNameLst>
                                      </p:cBhvr>
                                      <p:tavLst>
                                        <p:tav tm="0">
                                          <p:val>
                                            <p:strVal val="#ppt_x"/>
                                          </p:val>
                                        </p:tav>
                                        <p:tav tm="100000">
                                          <p:val>
                                            <p:strVal val="#ppt_x"/>
                                          </p:val>
                                        </p:tav>
                                      </p:tavLst>
                                    </p:anim>
                                    <p:anim calcmode="lin" valueType="num">
                                      <p:cBhvr>
                                        <p:cTn id="9" dur="1000" fill="hold"/>
                                        <p:tgtEl>
                                          <p:spTgt spid="3584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5849"/>
                                        </p:tgtEl>
                                        <p:attrNameLst>
                                          <p:attrName>style.visibility</p:attrName>
                                        </p:attrNameLst>
                                      </p:cBhvr>
                                      <p:to>
                                        <p:strVal val="visible"/>
                                      </p:to>
                                    </p:set>
                                    <p:animEffect transition="in" filter="fade">
                                      <p:cBhvr>
                                        <p:cTn id="14" dur="1000"/>
                                        <p:tgtEl>
                                          <p:spTgt spid="35849"/>
                                        </p:tgtEl>
                                      </p:cBhvr>
                                    </p:animEffect>
                                    <p:anim calcmode="lin" valueType="num">
                                      <p:cBhvr>
                                        <p:cTn id="15" dur="1000" fill="hold"/>
                                        <p:tgtEl>
                                          <p:spTgt spid="35849"/>
                                        </p:tgtEl>
                                        <p:attrNameLst>
                                          <p:attrName>ppt_x</p:attrName>
                                        </p:attrNameLst>
                                      </p:cBhvr>
                                      <p:tavLst>
                                        <p:tav tm="0">
                                          <p:val>
                                            <p:strVal val="#ppt_x"/>
                                          </p:val>
                                        </p:tav>
                                        <p:tav tm="100000">
                                          <p:val>
                                            <p:strVal val="#ppt_x"/>
                                          </p:val>
                                        </p:tav>
                                      </p:tavLst>
                                    </p:anim>
                                    <p:anim calcmode="lin" valueType="num">
                                      <p:cBhvr>
                                        <p:cTn id="16" dur="1000" fill="hold"/>
                                        <p:tgtEl>
                                          <p:spTgt spid="3584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5845"/>
                                        </p:tgtEl>
                                        <p:attrNameLst>
                                          <p:attrName>style.visibility</p:attrName>
                                        </p:attrNameLst>
                                      </p:cBhvr>
                                      <p:to>
                                        <p:strVal val="visible"/>
                                      </p:to>
                                    </p:set>
                                    <p:animEffect transition="in" filter="fade">
                                      <p:cBhvr>
                                        <p:cTn id="21" dur="1000"/>
                                        <p:tgtEl>
                                          <p:spTgt spid="35845"/>
                                        </p:tgtEl>
                                      </p:cBhvr>
                                    </p:animEffect>
                                    <p:anim calcmode="lin" valueType="num">
                                      <p:cBhvr>
                                        <p:cTn id="22" dur="1000" fill="hold"/>
                                        <p:tgtEl>
                                          <p:spTgt spid="35845"/>
                                        </p:tgtEl>
                                        <p:attrNameLst>
                                          <p:attrName>ppt_x</p:attrName>
                                        </p:attrNameLst>
                                      </p:cBhvr>
                                      <p:tavLst>
                                        <p:tav tm="0">
                                          <p:val>
                                            <p:strVal val="#ppt_x"/>
                                          </p:val>
                                        </p:tav>
                                        <p:tav tm="100000">
                                          <p:val>
                                            <p:strVal val="#ppt_x"/>
                                          </p:val>
                                        </p:tav>
                                      </p:tavLst>
                                    </p:anim>
                                    <p:anim calcmode="lin" valueType="num">
                                      <p:cBhvr>
                                        <p:cTn id="23" dur="1000" fill="hold"/>
                                        <p:tgtEl>
                                          <p:spTgt spid="3584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5848"/>
                                        </p:tgtEl>
                                        <p:attrNameLst>
                                          <p:attrName>style.visibility</p:attrName>
                                        </p:attrNameLst>
                                      </p:cBhvr>
                                      <p:to>
                                        <p:strVal val="visible"/>
                                      </p:to>
                                    </p:set>
                                    <p:animEffect transition="in" filter="fade">
                                      <p:cBhvr>
                                        <p:cTn id="28" dur="1000"/>
                                        <p:tgtEl>
                                          <p:spTgt spid="35848"/>
                                        </p:tgtEl>
                                      </p:cBhvr>
                                    </p:animEffect>
                                    <p:anim calcmode="lin" valueType="num">
                                      <p:cBhvr>
                                        <p:cTn id="29" dur="1000" fill="hold"/>
                                        <p:tgtEl>
                                          <p:spTgt spid="35848"/>
                                        </p:tgtEl>
                                        <p:attrNameLst>
                                          <p:attrName>ppt_x</p:attrName>
                                        </p:attrNameLst>
                                      </p:cBhvr>
                                      <p:tavLst>
                                        <p:tav tm="0">
                                          <p:val>
                                            <p:strVal val="#ppt_x"/>
                                          </p:val>
                                        </p:tav>
                                        <p:tav tm="100000">
                                          <p:val>
                                            <p:strVal val="#ppt_x"/>
                                          </p:val>
                                        </p:tav>
                                      </p:tavLst>
                                    </p:anim>
                                    <p:anim calcmode="lin" valueType="num">
                                      <p:cBhvr>
                                        <p:cTn id="30" dur="1000" fill="hold"/>
                                        <p:tgtEl>
                                          <p:spTgt spid="358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nimBg="1"/>
      <p:bldP spid="35847" grpId="0" animBg="1"/>
      <p:bldP spid="35848" grpId="0" animBg="1"/>
      <p:bldP spid="3584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市场营销组合的演变</a:t>
            </a:r>
            <a:br>
              <a:rPr lang="zh-CN" altLang="en-US" sz="3200" b="1" dirty="0"/>
            </a:br>
            <a:r>
              <a:rPr lang="en-US" altLang="zh-CN" sz="2800" b="1" dirty="0">
                <a:solidFill>
                  <a:schemeClr val="tx1"/>
                </a:solidFill>
                <a:latin typeface="微软雅黑" panose="020B0503020204020204" pitchFamily="34" charset="-122"/>
                <a:ea typeface="微软雅黑" panose="020B0503020204020204" pitchFamily="34" charset="-122"/>
              </a:rPr>
              <a:t>4C</a:t>
            </a:r>
            <a:r>
              <a:rPr lang="zh-CN" altLang="en-US" sz="2800" b="1" dirty="0">
                <a:solidFill>
                  <a:schemeClr val="tx1"/>
                </a:solidFill>
                <a:latin typeface="微软雅黑" panose="020B0503020204020204" pitchFamily="34" charset="-122"/>
                <a:ea typeface="微软雅黑" panose="020B0503020204020204" pitchFamily="34" charset="-122"/>
              </a:rPr>
              <a:t>组合（劳特朋）</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49925" y="3311287"/>
            <a:ext cx="8094417" cy="5338764"/>
          </a:xfrm>
        </p:spPr>
        <p:txBody>
          <a:bodyPr/>
          <a:lstStyle/>
          <a:p>
            <a:r>
              <a:rPr lang="en-US" altLang="zh-CN" dirty="0"/>
              <a:t>4C</a:t>
            </a:r>
            <a:r>
              <a:rPr lang="zh-CN" altLang="en-US" dirty="0"/>
              <a:t>的不足之处</a:t>
            </a:r>
          </a:p>
          <a:p>
            <a:pPr>
              <a:buFont typeface="Wingdings" panose="05000000000000000000" pitchFamily="2" charset="2"/>
              <a:buChar char="ü"/>
            </a:pPr>
            <a:r>
              <a:rPr lang="en-US" altLang="zh-CN" dirty="0"/>
              <a:t>4C</a:t>
            </a:r>
            <a:r>
              <a:rPr lang="zh-CN" altLang="en-US" dirty="0"/>
              <a:t>是顾客导向，而市场经济要求的是竞争导向</a:t>
            </a:r>
          </a:p>
          <a:p>
            <a:pPr>
              <a:buFont typeface="Wingdings" panose="05000000000000000000" pitchFamily="2" charset="2"/>
              <a:buChar char="ü"/>
            </a:pPr>
            <a:r>
              <a:rPr lang="zh-CN" altLang="en-US" dirty="0"/>
              <a:t>企业营销又会在新的层次上同一化，不能形成个性化的营销优势</a:t>
            </a:r>
          </a:p>
          <a:p>
            <a:pPr>
              <a:buFont typeface="Wingdings" panose="05000000000000000000" pitchFamily="2" charset="2"/>
              <a:buChar char="ü"/>
            </a:pPr>
            <a:r>
              <a:rPr lang="en-US" altLang="zh-CN" dirty="0"/>
              <a:t>4C</a:t>
            </a:r>
            <a:r>
              <a:rPr lang="zh-CN" altLang="en-US" dirty="0"/>
              <a:t>以顾客需求为导向，但顾客需求有个合理性问题</a:t>
            </a:r>
          </a:p>
          <a:p>
            <a:pPr>
              <a:buFont typeface="Wingdings" panose="05000000000000000000" pitchFamily="2" charset="2"/>
              <a:buChar char="ü"/>
            </a:pPr>
            <a:r>
              <a:rPr lang="en-US" altLang="zh-CN" dirty="0"/>
              <a:t>4C</a:t>
            </a:r>
            <a:r>
              <a:rPr lang="zh-CN" altLang="en-US" dirty="0"/>
              <a:t>仍然没有体现既赢得客户，又长期地拥有客户的关系营销思想，没有解决满足顾客需求的操作性问题</a:t>
            </a:r>
          </a:p>
          <a:p>
            <a:pPr>
              <a:buFont typeface="Wingdings" panose="05000000000000000000" pitchFamily="2" charset="2"/>
              <a:buChar char="ü"/>
            </a:pPr>
            <a:r>
              <a:rPr lang="en-US" altLang="zh-CN" dirty="0"/>
              <a:t>4C</a:t>
            </a:r>
            <a:r>
              <a:rPr lang="zh-CN" altLang="en-US" dirty="0"/>
              <a:t>总体上虽是</a:t>
            </a:r>
            <a:r>
              <a:rPr lang="en-US" altLang="zh-CN" dirty="0"/>
              <a:t>4P</a:t>
            </a:r>
            <a:r>
              <a:rPr lang="zh-CN" altLang="en-US" dirty="0"/>
              <a:t>的转化和发展，但被动适应顾客需求的色彩较浓</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pic>
        <p:nvPicPr>
          <p:cNvPr id="9" name="图片 8"/>
          <p:cNvPicPr>
            <a:picLocks noChangeAspect="1"/>
          </p:cNvPicPr>
          <p:nvPr/>
        </p:nvPicPr>
        <p:blipFill>
          <a:blip r:embed="rId2"/>
          <a:stretch>
            <a:fillRect/>
          </a:stretch>
        </p:blipFill>
        <p:spPr>
          <a:xfrm>
            <a:off x="2267744" y="260648"/>
            <a:ext cx="5328592" cy="4482638"/>
          </a:xfrm>
          <a:prstGeom prst="rect">
            <a:avLst/>
          </a:prstGeom>
        </p:spPr>
      </p:pic>
    </p:spTree>
    <p:extLst>
      <p:ext uri="{BB962C8B-B14F-4D97-AF65-F5344CB8AC3E}">
        <p14:creationId xmlns:p14="http://schemas.microsoft.com/office/powerpoint/2010/main" val="18791812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b="1" dirty="0"/>
              <a:t>4R</a:t>
            </a:r>
            <a:r>
              <a:rPr lang="zh-CN" altLang="en-US" sz="2800" b="1" dirty="0"/>
              <a:t>组合（舒尔茨）</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pic>
        <p:nvPicPr>
          <p:cNvPr id="7" name="图片 6"/>
          <p:cNvPicPr>
            <a:picLocks noChangeAspect="1"/>
          </p:cNvPicPr>
          <p:nvPr/>
        </p:nvPicPr>
        <p:blipFill>
          <a:blip r:embed="rId2"/>
          <a:stretch>
            <a:fillRect/>
          </a:stretch>
        </p:blipFill>
        <p:spPr>
          <a:xfrm>
            <a:off x="725452" y="543874"/>
            <a:ext cx="6736154" cy="6083906"/>
          </a:xfrm>
          <a:prstGeom prst="rect">
            <a:avLst/>
          </a:prstGeom>
        </p:spPr>
      </p:pic>
    </p:spTree>
    <p:extLst>
      <p:ext uri="{BB962C8B-B14F-4D97-AF65-F5344CB8AC3E}">
        <p14:creationId xmlns:p14="http://schemas.microsoft.com/office/powerpoint/2010/main" val="1408524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市场的类型</a:t>
            </a:r>
          </a:p>
        </p:txBody>
      </p:sp>
      <p:sp>
        <p:nvSpPr>
          <p:cNvPr id="3" name="内容占位符 2"/>
          <p:cNvSpPr>
            <a:spLocks noGrp="1"/>
          </p:cNvSpPr>
          <p:nvPr>
            <p:ph idx="1"/>
          </p:nvPr>
        </p:nvSpPr>
        <p:spPr/>
        <p:txBody>
          <a:bodyPr/>
          <a:lstStyle/>
          <a:p>
            <a:r>
              <a:rPr lang="zh-CN" altLang="en-US" dirty="0">
                <a:latin typeface="+mn-ea"/>
              </a:rPr>
              <a:t>按照</a:t>
            </a:r>
            <a:r>
              <a:rPr lang="zh-CN" altLang="en-US" dirty="0">
                <a:solidFill>
                  <a:srgbClr val="C00000"/>
                </a:solidFill>
                <a:latin typeface="+mn-ea"/>
              </a:rPr>
              <a:t>地理位置</a:t>
            </a:r>
            <a:r>
              <a:rPr lang="zh-CN" altLang="en-US" dirty="0">
                <a:latin typeface="+mn-ea"/>
              </a:rPr>
              <a:t>来分，可以分为国内市场和国外市场。</a:t>
            </a:r>
            <a:endParaRPr lang="en-US" altLang="zh-CN" dirty="0">
              <a:latin typeface="+mn-ea"/>
            </a:endParaRPr>
          </a:p>
          <a:p>
            <a:r>
              <a:rPr lang="zh-CN" altLang="en-US" dirty="0">
                <a:latin typeface="+mn-ea"/>
              </a:rPr>
              <a:t>按照</a:t>
            </a:r>
            <a:r>
              <a:rPr lang="zh-CN" altLang="en-US" dirty="0">
                <a:solidFill>
                  <a:srgbClr val="C00000"/>
                </a:solidFill>
                <a:latin typeface="+mn-ea"/>
              </a:rPr>
              <a:t>流通环节</a:t>
            </a:r>
            <a:r>
              <a:rPr lang="zh-CN" altLang="en-US" dirty="0">
                <a:latin typeface="+mn-ea"/>
              </a:rPr>
              <a:t>来分，可以分为批发市场和零售市场。</a:t>
            </a:r>
            <a:endParaRPr lang="en-US" altLang="zh-CN" dirty="0">
              <a:latin typeface="+mn-ea"/>
            </a:endParaRPr>
          </a:p>
          <a:p>
            <a:r>
              <a:rPr lang="zh-CN" altLang="en-US" dirty="0">
                <a:latin typeface="+mn-ea"/>
              </a:rPr>
              <a:t>按照</a:t>
            </a:r>
            <a:r>
              <a:rPr lang="zh-CN" altLang="en-US" dirty="0">
                <a:solidFill>
                  <a:srgbClr val="C00000"/>
                </a:solidFill>
                <a:latin typeface="+mn-ea"/>
              </a:rPr>
              <a:t>经营对象</a:t>
            </a:r>
            <a:r>
              <a:rPr lang="zh-CN" altLang="en-US" dirty="0">
                <a:latin typeface="+mn-ea"/>
              </a:rPr>
              <a:t>来分，可以分为商品市场、劳务市场、技术市场、金融市场、信息市场等。</a:t>
            </a:r>
            <a:endParaRPr lang="en-US" altLang="zh-CN" dirty="0">
              <a:latin typeface="+mn-ea"/>
            </a:endParaRPr>
          </a:p>
          <a:p>
            <a:r>
              <a:rPr lang="zh-CN" altLang="en-US" dirty="0">
                <a:latin typeface="+mn-ea"/>
              </a:rPr>
              <a:t>按照</a:t>
            </a:r>
            <a:r>
              <a:rPr lang="zh-CN" altLang="en-US" dirty="0">
                <a:solidFill>
                  <a:srgbClr val="C00000"/>
                </a:solidFill>
                <a:latin typeface="+mn-ea"/>
              </a:rPr>
              <a:t>商品用途</a:t>
            </a:r>
            <a:r>
              <a:rPr lang="zh-CN" altLang="en-US" dirty="0">
                <a:latin typeface="+mn-ea"/>
              </a:rPr>
              <a:t>来分，可以分为消费品市场和工业品市场。</a:t>
            </a:r>
            <a:endParaRPr lang="en-US" altLang="zh-CN" dirty="0">
              <a:latin typeface="+mn-ea"/>
            </a:endParaRPr>
          </a:p>
          <a:p>
            <a:r>
              <a:rPr lang="zh-CN" altLang="en-US" dirty="0">
                <a:latin typeface="+mn-ea"/>
              </a:rPr>
              <a:t>按照</a:t>
            </a:r>
            <a:r>
              <a:rPr lang="zh-CN" altLang="en-US" dirty="0">
                <a:solidFill>
                  <a:srgbClr val="C00000"/>
                </a:solidFill>
                <a:latin typeface="+mn-ea"/>
              </a:rPr>
              <a:t>产品或者服务供给方的状况</a:t>
            </a:r>
            <a:r>
              <a:rPr lang="zh-CN" altLang="en-US" dirty="0">
                <a:latin typeface="+mn-ea"/>
              </a:rPr>
              <a:t>，可以分为</a:t>
            </a:r>
            <a:r>
              <a:rPr lang="zh-CN" altLang="en-US" dirty="0">
                <a:solidFill>
                  <a:srgbClr val="C00000"/>
                </a:solidFill>
                <a:latin typeface="+mn-ea"/>
              </a:rPr>
              <a:t>完全竞争市场</a:t>
            </a:r>
            <a:r>
              <a:rPr lang="zh-CN" altLang="en-US" dirty="0">
                <a:latin typeface="+mn-ea"/>
              </a:rPr>
              <a:t>、</a:t>
            </a:r>
            <a:r>
              <a:rPr lang="zh-CN" altLang="en-US" dirty="0">
                <a:solidFill>
                  <a:srgbClr val="C00000"/>
                </a:solidFill>
                <a:latin typeface="+mn-ea"/>
              </a:rPr>
              <a:t>完全垄断市场</a:t>
            </a:r>
            <a:r>
              <a:rPr lang="zh-CN" altLang="en-US" dirty="0">
                <a:latin typeface="+mn-ea"/>
              </a:rPr>
              <a:t>、</a:t>
            </a:r>
            <a:r>
              <a:rPr lang="zh-CN" altLang="en-US" dirty="0">
                <a:solidFill>
                  <a:srgbClr val="C00000"/>
                </a:solidFill>
                <a:latin typeface="+mn-ea"/>
              </a:rPr>
              <a:t>垄断竞争市场</a:t>
            </a:r>
            <a:r>
              <a:rPr lang="zh-CN" altLang="en-US" dirty="0">
                <a:latin typeface="+mn-ea"/>
              </a:rPr>
              <a:t>和</a:t>
            </a:r>
            <a:r>
              <a:rPr lang="zh-CN" altLang="en-US" dirty="0">
                <a:solidFill>
                  <a:srgbClr val="C00000"/>
                </a:solidFill>
                <a:latin typeface="+mn-ea"/>
              </a:rPr>
              <a:t>寡头垄断市场</a:t>
            </a:r>
            <a:r>
              <a:rPr lang="zh-CN" altLang="en-US" dirty="0">
                <a:latin typeface="+mn-ea"/>
              </a:rPr>
              <a:t>。</a:t>
            </a:r>
            <a:endParaRPr lang="en-US" altLang="zh-CN" dirty="0">
              <a:latin typeface="+mn-ea"/>
            </a:endParaRPr>
          </a:p>
          <a:p>
            <a:r>
              <a:rPr lang="zh-CN" altLang="en-US" dirty="0">
                <a:latin typeface="+mn-ea"/>
              </a:rPr>
              <a:t>按照</a:t>
            </a:r>
            <a:r>
              <a:rPr lang="zh-CN" altLang="en-US" dirty="0">
                <a:solidFill>
                  <a:srgbClr val="C00000"/>
                </a:solidFill>
                <a:latin typeface="+mn-ea"/>
              </a:rPr>
              <a:t>消费客体的性质</a:t>
            </a:r>
            <a:r>
              <a:rPr lang="zh-CN" altLang="en-US" dirty="0">
                <a:latin typeface="+mn-ea"/>
              </a:rPr>
              <a:t>不同，可以分为有形产品市场和无形产品市场。</a:t>
            </a:r>
            <a:endParaRPr lang="en-US" altLang="zh-CN" dirty="0">
              <a:latin typeface="+mn-ea"/>
            </a:endParaRPr>
          </a:p>
          <a:p>
            <a:r>
              <a:rPr lang="zh-CN" altLang="en-US" dirty="0">
                <a:latin typeface="+mn-ea"/>
              </a:rPr>
              <a:t>按照</a:t>
            </a:r>
            <a:r>
              <a:rPr lang="zh-CN" altLang="en-US" dirty="0">
                <a:solidFill>
                  <a:srgbClr val="C00000"/>
                </a:solidFill>
                <a:latin typeface="+mn-ea"/>
              </a:rPr>
              <a:t>消费主体的身份及其购买目</a:t>
            </a:r>
            <a:r>
              <a:rPr lang="zh-CN" altLang="en-US" dirty="0">
                <a:latin typeface="+mn-ea"/>
              </a:rPr>
              <a:t>的不同，可以分为消费者市场、生产者市场、中间商市场、政府市场、国际市场。</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Tree>
    <p:extLst>
      <p:ext uri="{BB962C8B-B14F-4D97-AF65-F5344CB8AC3E}">
        <p14:creationId xmlns:p14="http://schemas.microsoft.com/office/powerpoint/2010/main" val="37728443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市场营销学的产生与发展</a:t>
            </a:r>
            <a:br>
              <a:rPr lang="zh-CN" altLang="en-US" dirty="0"/>
            </a:br>
            <a:endParaRPr lang="zh-CN" altLang="en-US" dirty="0"/>
          </a:p>
        </p:txBody>
      </p:sp>
      <p:sp>
        <p:nvSpPr>
          <p:cNvPr id="3" name="内容占位符 2"/>
          <p:cNvSpPr>
            <a:spLocks noGrp="1"/>
          </p:cNvSpPr>
          <p:nvPr>
            <p:ph idx="1"/>
          </p:nvPr>
        </p:nvSpPr>
        <p:spPr>
          <a:xfrm>
            <a:off x="725452" y="977901"/>
            <a:ext cx="8034337" cy="5008564"/>
          </a:xfrm>
        </p:spPr>
        <p:txBody>
          <a:bodyPr/>
          <a:lstStyle/>
          <a:p>
            <a:r>
              <a:rPr lang="zh-CN" altLang="en-US" dirty="0"/>
              <a:t>市场营销学的产生与发展大体经历四个阶段：</a:t>
            </a:r>
          </a:p>
          <a:p>
            <a:r>
              <a:rPr lang="zh-CN" altLang="en-US" dirty="0"/>
              <a:t>（</a:t>
            </a:r>
            <a:r>
              <a:rPr lang="en-US" altLang="zh-CN" dirty="0"/>
              <a:t>1</a:t>
            </a:r>
            <a:r>
              <a:rPr lang="zh-CN" altLang="en-US" dirty="0"/>
              <a:t>）形成阶段：</a:t>
            </a:r>
            <a:r>
              <a:rPr lang="en-US" altLang="zh-CN" dirty="0"/>
              <a:t>19</a:t>
            </a:r>
            <a:r>
              <a:rPr lang="zh-CN" altLang="en-US" dirty="0"/>
              <a:t>世纪末</a:t>
            </a:r>
            <a:r>
              <a:rPr lang="en-US" altLang="zh-CN" dirty="0"/>
              <a:t>——20</a:t>
            </a:r>
            <a:r>
              <a:rPr lang="zh-CN" altLang="en-US" dirty="0"/>
              <a:t>世纪初</a:t>
            </a:r>
            <a:endParaRPr lang="en-US" altLang="zh-CN" dirty="0"/>
          </a:p>
          <a:p>
            <a:r>
              <a:rPr lang="zh-CN" altLang="en-US" dirty="0"/>
              <a:t>（</a:t>
            </a:r>
            <a:r>
              <a:rPr lang="en-US" altLang="zh-CN" dirty="0"/>
              <a:t>2</a:t>
            </a:r>
            <a:r>
              <a:rPr lang="zh-CN" altLang="en-US" dirty="0"/>
              <a:t>）应用阶段：</a:t>
            </a:r>
            <a:r>
              <a:rPr lang="en-US" altLang="zh-CN" dirty="0"/>
              <a:t>20</a:t>
            </a:r>
            <a:r>
              <a:rPr lang="zh-CN" altLang="en-US" dirty="0"/>
              <a:t>世纪</a:t>
            </a:r>
            <a:r>
              <a:rPr lang="en-US" altLang="zh-CN" dirty="0"/>
              <a:t>30</a:t>
            </a:r>
            <a:r>
              <a:rPr lang="zh-CN" altLang="en-US" dirty="0"/>
              <a:t>年代</a:t>
            </a:r>
            <a:r>
              <a:rPr lang="en-US" altLang="zh-CN" dirty="0"/>
              <a:t>——</a:t>
            </a:r>
            <a:r>
              <a:rPr lang="zh-CN" altLang="en-US" dirty="0"/>
              <a:t>二战结束</a:t>
            </a:r>
          </a:p>
          <a:p>
            <a:r>
              <a:rPr lang="zh-CN" altLang="en-US" dirty="0"/>
              <a:t>（</a:t>
            </a:r>
            <a:r>
              <a:rPr lang="en-US" altLang="zh-CN" dirty="0"/>
              <a:t>3</a:t>
            </a:r>
            <a:r>
              <a:rPr lang="zh-CN" altLang="en-US" dirty="0"/>
              <a:t>）变革阶段：</a:t>
            </a:r>
            <a:r>
              <a:rPr lang="en-US" altLang="zh-CN" dirty="0"/>
              <a:t>20</a:t>
            </a:r>
            <a:r>
              <a:rPr lang="zh-CN" altLang="en-US" dirty="0"/>
              <a:t>世纪</a:t>
            </a:r>
            <a:r>
              <a:rPr lang="en-US" altLang="zh-CN" dirty="0"/>
              <a:t>50——70</a:t>
            </a:r>
            <a:r>
              <a:rPr lang="zh-CN" altLang="en-US" dirty="0"/>
              <a:t>年代</a:t>
            </a:r>
          </a:p>
          <a:p>
            <a:r>
              <a:rPr lang="zh-CN" altLang="en-US" dirty="0"/>
              <a:t>（</a:t>
            </a:r>
            <a:r>
              <a:rPr lang="en-US" altLang="zh-CN" dirty="0"/>
              <a:t>4</a:t>
            </a:r>
            <a:r>
              <a:rPr lang="zh-CN" altLang="en-US" dirty="0"/>
              <a:t>）发展阶段：</a:t>
            </a:r>
            <a:r>
              <a:rPr lang="en-US" altLang="zh-CN" dirty="0"/>
              <a:t>20</a:t>
            </a:r>
            <a:r>
              <a:rPr lang="zh-CN" altLang="en-US" dirty="0"/>
              <a:t>世纪</a:t>
            </a:r>
            <a:r>
              <a:rPr lang="en-US" altLang="zh-CN" dirty="0"/>
              <a:t>70</a:t>
            </a:r>
            <a:r>
              <a:rPr lang="zh-CN" altLang="en-US" dirty="0"/>
              <a:t>年代至今</a:t>
            </a:r>
          </a:p>
          <a:p>
            <a:pPr marL="0" indent="0">
              <a:buNone/>
            </a:pPr>
            <a:r>
              <a:rPr lang="en-US" altLang="zh-CN" dirty="0"/>
              <a:t>  20</a:t>
            </a:r>
            <a:r>
              <a:rPr lang="zh-CN" altLang="en-US" dirty="0"/>
              <a:t>世纪</a:t>
            </a:r>
            <a:r>
              <a:rPr lang="en-US" altLang="zh-CN" dirty="0"/>
              <a:t>70</a:t>
            </a:r>
            <a:r>
              <a:rPr lang="zh-CN" altLang="en-US" dirty="0"/>
              <a:t>年代以来，市场营销学有了进一步的发展，与经济学、哲学、管理学、数学、心理学、社会学等更紧密的结合而形成的一门边缘学科，并出现了许多分支。</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pic>
        <p:nvPicPr>
          <p:cNvPr id="43" name="图片 42"/>
          <p:cNvPicPr>
            <a:picLocks noChangeAspect="1"/>
          </p:cNvPicPr>
          <p:nvPr/>
        </p:nvPicPr>
        <p:blipFill>
          <a:blip r:embed="rId2"/>
          <a:stretch>
            <a:fillRect/>
          </a:stretch>
        </p:blipFill>
        <p:spPr>
          <a:xfrm>
            <a:off x="1979712" y="3874330"/>
            <a:ext cx="3716229" cy="2677871"/>
          </a:xfrm>
          <a:prstGeom prst="rect">
            <a:avLst/>
          </a:prstGeom>
        </p:spPr>
      </p:pic>
    </p:spTree>
    <p:extLst>
      <p:ext uri="{BB962C8B-B14F-4D97-AF65-F5344CB8AC3E}">
        <p14:creationId xmlns:p14="http://schemas.microsoft.com/office/powerpoint/2010/main" val="7765233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汽车营销的概念</a:t>
            </a:r>
            <a:br>
              <a:rPr lang="zh-CN" altLang="en-US" dirty="0"/>
            </a:br>
            <a:endParaRPr lang="zh-CN" altLang="en-US" dirty="0"/>
          </a:p>
        </p:txBody>
      </p:sp>
      <p:sp>
        <p:nvSpPr>
          <p:cNvPr id="3" name="内容占位符 2"/>
          <p:cNvSpPr>
            <a:spLocks noGrp="1"/>
          </p:cNvSpPr>
          <p:nvPr>
            <p:ph idx="1"/>
          </p:nvPr>
        </p:nvSpPr>
        <p:spPr/>
        <p:txBody>
          <a:bodyPr/>
          <a:lstStyle/>
          <a:p>
            <a:r>
              <a:rPr lang="zh-CN" altLang="en-US" sz="2400" dirty="0"/>
              <a:t>汽车营销就是汽车企业为了更好更大限度地满足市场需求，为达到企业经营目标而进行的一系列活动。</a:t>
            </a:r>
            <a:endParaRPr lang="en-US" altLang="zh-CN" sz="2400" dirty="0"/>
          </a:p>
          <a:p>
            <a:r>
              <a:rPr lang="zh-CN" altLang="en-US" sz="2400" dirty="0"/>
              <a:t>汽车营销是一门经济学方面的、具有综合性和边缘性特点的应用学科，</a:t>
            </a:r>
            <a:r>
              <a:rPr lang="zh-CN" altLang="en-US" sz="2400" dirty="0">
                <a:solidFill>
                  <a:srgbClr val="C00000"/>
                </a:solidFill>
              </a:rPr>
              <a:t>是一门将汽车与市场营销结合起来的“软科学”</a:t>
            </a:r>
            <a:r>
              <a:rPr lang="zh-CN" altLang="en-US" sz="2400" dirty="0"/>
              <a:t>。</a:t>
            </a:r>
            <a:endParaRPr lang="en-US" altLang="zh-CN" sz="2400" dirty="0"/>
          </a:p>
          <a:p>
            <a:r>
              <a:rPr lang="zh-CN" altLang="en-US" sz="2800" dirty="0">
                <a:solidFill>
                  <a:srgbClr val="C00000"/>
                </a:solidFill>
                <a:latin typeface="微软雅黑" panose="020B0503020204020204" pitchFamily="34" charset="-122"/>
                <a:ea typeface="微软雅黑" panose="020B0503020204020204" pitchFamily="34" charset="-122"/>
              </a:rPr>
              <a:t>其研究对象是汽车企业的市场营销活动和营销管理，即如何在最适当的时间和地点，以最合理的价格和最灵活的方式，把适销对路的汽车产品送到用户手中。</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373360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iterate type="lt">
                                    <p:tmAbs val="100"/>
                                  </p:iterate>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右箭头 4"/>
          <p:cNvSpPr/>
          <p:nvPr/>
        </p:nvSpPr>
        <p:spPr>
          <a:xfrm>
            <a:off x="1863841" y="2348880"/>
            <a:ext cx="5215529" cy="324036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6" name="任意多边形 5"/>
          <p:cNvSpPr/>
          <p:nvPr/>
        </p:nvSpPr>
        <p:spPr>
          <a:xfrm>
            <a:off x="1408404" y="3320988"/>
            <a:ext cx="1162243" cy="1296144"/>
          </a:xfrm>
          <a:custGeom>
            <a:avLst/>
            <a:gdLst>
              <a:gd name="connsiteX0" fmla="*/ 0 w 1162243"/>
              <a:gd name="connsiteY0" fmla="*/ 193711 h 1296144"/>
              <a:gd name="connsiteX1" fmla="*/ 193711 w 1162243"/>
              <a:gd name="connsiteY1" fmla="*/ 0 h 1296144"/>
              <a:gd name="connsiteX2" fmla="*/ 968532 w 1162243"/>
              <a:gd name="connsiteY2" fmla="*/ 0 h 1296144"/>
              <a:gd name="connsiteX3" fmla="*/ 1162243 w 1162243"/>
              <a:gd name="connsiteY3" fmla="*/ 193711 h 1296144"/>
              <a:gd name="connsiteX4" fmla="*/ 1162243 w 1162243"/>
              <a:gd name="connsiteY4" fmla="*/ 1102433 h 1296144"/>
              <a:gd name="connsiteX5" fmla="*/ 968532 w 1162243"/>
              <a:gd name="connsiteY5" fmla="*/ 1296144 h 1296144"/>
              <a:gd name="connsiteX6" fmla="*/ 193711 w 1162243"/>
              <a:gd name="connsiteY6" fmla="*/ 1296144 h 1296144"/>
              <a:gd name="connsiteX7" fmla="*/ 0 w 1162243"/>
              <a:gd name="connsiteY7" fmla="*/ 1102433 h 1296144"/>
              <a:gd name="connsiteX8" fmla="*/ 0 w 1162243"/>
              <a:gd name="connsiteY8" fmla="*/ 193711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243" h="1296144">
                <a:moveTo>
                  <a:pt x="0" y="193711"/>
                </a:moveTo>
                <a:cubicBezTo>
                  <a:pt x="0" y="86727"/>
                  <a:pt x="86727" y="0"/>
                  <a:pt x="193711" y="0"/>
                </a:cubicBezTo>
                <a:lnTo>
                  <a:pt x="968532" y="0"/>
                </a:lnTo>
                <a:cubicBezTo>
                  <a:pt x="1075516" y="0"/>
                  <a:pt x="1162243" y="86727"/>
                  <a:pt x="1162243" y="193711"/>
                </a:cubicBezTo>
                <a:lnTo>
                  <a:pt x="1162243" y="1102433"/>
                </a:lnTo>
                <a:cubicBezTo>
                  <a:pt x="1162243" y="1209417"/>
                  <a:pt x="1075516" y="1296144"/>
                  <a:pt x="968532" y="1296144"/>
                </a:cubicBezTo>
                <a:lnTo>
                  <a:pt x="193711" y="1296144"/>
                </a:lnTo>
                <a:cubicBezTo>
                  <a:pt x="86727" y="1296144"/>
                  <a:pt x="0" y="1209417"/>
                  <a:pt x="0" y="1102433"/>
                </a:cubicBezTo>
                <a:lnTo>
                  <a:pt x="0" y="193711"/>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40556" tIns="140556" rIns="140556" bIns="140556" numCol="1" spcCol="1270" anchor="ctr" anchorCtr="0">
            <a:noAutofit/>
          </a:bodyPr>
          <a:lstStyle/>
          <a:p>
            <a:pPr lvl="0" algn="ctr" defTabSz="977900" rtl="0">
              <a:lnSpc>
                <a:spcPct val="90000"/>
              </a:lnSpc>
              <a:spcBef>
                <a:spcPct val="0"/>
              </a:spcBef>
              <a:spcAft>
                <a:spcPct val="35000"/>
              </a:spcAft>
            </a:pPr>
            <a:r>
              <a:rPr lang="zh-CN" altLang="en-US" sz="2200" b="0" kern="1200" dirty="0">
                <a:solidFill>
                  <a:schemeClr val="tx1"/>
                </a:solidFill>
                <a:latin typeface="黑体" pitchFamily="49" charset="-122"/>
                <a:ea typeface="黑体" pitchFamily="49" charset="-122"/>
              </a:rPr>
              <a:t>生产观念</a:t>
            </a:r>
            <a:endParaRPr lang="en-US" sz="2200" b="0" kern="1200" dirty="0">
              <a:solidFill>
                <a:schemeClr val="tx1"/>
              </a:solidFill>
              <a:latin typeface="黑体" pitchFamily="49" charset="-122"/>
              <a:ea typeface="黑体" pitchFamily="49" charset="-122"/>
            </a:endParaRPr>
          </a:p>
        </p:txBody>
      </p:sp>
      <p:sp>
        <p:nvSpPr>
          <p:cNvPr id="8" name="任意多边形 7"/>
          <p:cNvSpPr/>
          <p:nvPr/>
        </p:nvSpPr>
        <p:spPr>
          <a:xfrm>
            <a:off x="2649444" y="3320988"/>
            <a:ext cx="1162243" cy="1296144"/>
          </a:xfrm>
          <a:custGeom>
            <a:avLst/>
            <a:gdLst>
              <a:gd name="connsiteX0" fmla="*/ 0 w 1162243"/>
              <a:gd name="connsiteY0" fmla="*/ 193711 h 1296144"/>
              <a:gd name="connsiteX1" fmla="*/ 193711 w 1162243"/>
              <a:gd name="connsiteY1" fmla="*/ 0 h 1296144"/>
              <a:gd name="connsiteX2" fmla="*/ 968532 w 1162243"/>
              <a:gd name="connsiteY2" fmla="*/ 0 h 1296144"/>
              <a:gd name="connsiteX3" fmla="*/ 1162243 w 1162243"/>
              <a:gd name="connsiteY3" fmla="*/ 193711 h 1296144"/>
              <a:gd name="connsiteX4" fmla="*/ 1162243 w 1162243"/>
              <a:gd name="connsiteY4" fmla="*/ 1102433 h 1296144"/>
              <a:gd name="connsiteX5" fmla="*/ 968532 w 1162243"/>
              <a:gd name="connsiteY5" fmla="*/ 1296144 h 1296144"/>
              <a:gd name="connsiteX6" fmla="*/ 193711 w 1162243"/>
              <a:gd name="connsiteY6" fmla="*/ 1296144 h 1296144"/>
              <a:gd name="connsiteX7" fmla="*/ 0 w 1162243"/>
              <a:gd name="connsiteY7" fmla="*/ 1102433 h 1296144"/>
              <a:gd name="connsiteX8" fmla="*/ 0 w 1162243"/>
              <a:gd name="connsiteY8" fmla="*/ 193711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243" h="1296144">
                <a:moveTo>
                  <a:pt x="0" y="193711"/>
                </a:moveTo>
                <a:cubicBezTo>
                  <a:pt x="0" y="86727"/>
                  <a:pt x="86727" y="0"/>
                  <a:pt x="193711" y="0"/>
                </a:cubicBezTo>
                <a:lnTo>
                  <a:pt x="968532" y="0"/>
                </a:lnTo>
                <a:cubicBezTo>
                  <a:pt x="1075516" y="0"/>
                  <a:pt x="1162243" y="86727"/>
                  <a:pt x="1162243" y="193711"/>
                </a:cubicBezTo>
                <a:lnTo>
                  <a:pt x="1162243" y="1102433"/>
                </a:lnTo>
                <a:cubicBezTo>
                  <a:pt x="1162243" y="1209417"/>
                  <a:pt x="1075516" y="1296144"/>
                  <a:pt x="968532" y="1296144"/>
                </a:cubicBezTo>
                <a:lnTo>
                  <a:pt x="193711" y="1296144"/>
                </a:lnTo>
                <a:cubicBezTo>
                  <a:pt x="86727" y="1296144"/>
                  <a:pt x="0" y="1209417"/>
                  <a:pt x="0" y="1102433"/>
                </a:cubicBezTo>
                <a:lnTo>
                  <a:pt x="0" y="193711"/>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40556" tIns="140556" rIns="140556" bIns="140556" numCol="1" spcCol="1270" anchor="ctr" anchorCtr="0">
            <a:noAutofit/>
          </a:bodyPr>
          <a:lstStyle/>
          <a:p>
            <a:pPr lvl="0" algn="ctr" defTabSz="977900" rtl="0">
              <a:lnSpc>
                <a:spcPct val="90000"/>
              </a:lnSpc>
              <a:spcBef>
                <a:spcPct val="0"/>
              </a:spcBef>
              <a:spcAft>
                <a:spcPct val="35000"/>
              </a:spcAft>
            </a:pPr>
            <a:r>
              <a:rPr lang="zh-CN" altLang="en-US" sz="2200" b="0" kern="1200" dirty="0">
                <a:solidFill>
                  <a:schemeClr val="tx1"/>
                </a:solidFill>
                <a:latin typeface="黑体" pitchFamily="49" charset="-122"/>
                <a:ea typeface="黑体" pitchFamily="49" charset="-122"/>
              </a:rPr>
              <a:t>产品观念</a:t>
            </a:r>
            <a:endParaRPr lang="en-US" sz="2200" b="0" kern="1200" dirty="0">
              <a:solidFill>
                <a:schemeClr val="tx1"/>
              </a:solidFill>
              <a:latin typeface="黑体" pitchFamily="49" charset="-122"/>
              <a:ea typeface="黑体" pitchFamily="49" charset="-122"/>
            </a:endParaRPr>
          </a:p>
        </p:txBody>
      </p:sp>
      <p:sp>
        <p:nvSpPr>
          <p:cNvPr id="9" name="任意多边形 8"/>
          <p:cNvSpPr/>
          <p:nvPr/>
        </p:nvSpPr>
        <p:spPr>
          <a:xfrm>
            <a:off x="3890484" y="3320988"/>
            <a:ext cx="1162243" cy="1296144"/>
          </a:xfrm>
          <a:custGeom>
            <a:avLst/>
            <a:gdLst>
              <a:gd name="connsiteX0" fmla="*/ 0 w 1162243"/>
              <a:gd name="connsiteY0" fmla="*/ 193711 h 1296144"/>
              <a:gd name="connsiteX1" fmla="*/ 193711 w 1162243"/>
              <a:gd name="connsiteY1" fmla="*/ 0 h 1296144"/>
              <a:gd name="connsiteX2" fmla="*/ 968532 w 1162243"/>
              <a:gd name="connsiteY2" fmla="*/ 0 h 1296144"/>
              <a:gd name="connsiteX3" fmla="*/ 1162243 w 1162243"/>
              <a:gd name="connsiteY3" fmla="*/ 193711 h 1296144"/>
              <a:gd name="connsiteX4" fmla="*/ 1162243 w 1162243"/>
              <a:gd name="connsiteY4" fmla="*/ 1102433 h 1296144"/>
              <a:gd name="connsiteX5" fmla="*/ 968532 w 1162243"/>
              <a:gd name="connsiteY5" fmla="*/ 1296144 h 1296144"/>
              <a:gd name="connsiteX6" fmla="*/ 193711 w 1162243"/>
              <a:gd name="connsiteY6" fmla="*/ 1296144 h 1296144"/>
              <a:gd name="connsiteX7" fmla="*/ 0 w 1162243"/>
              <a:gd name="connsiteY7" fmla="*/ 1102433 h 1296144"/>
              <a:gd name="connsiteX8" fmla="*/ 0 w 1162243"/>
              <a:gd name="connsiteY8" fmla="*/ 193711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243" h="1296144">
                <a:moveTo>
                  <a:pt x="0" y="193711"/>
                </a:moveTo>
                <a:cubicBezTo>
                  <a:pt x="0" y="86727"/>
                  <a:pt x="86727" y="0"/>
                  <a:pt x="193711" y="0"/>
                </a:cubicBezTo>
                <a:lnTo>
                  <a:pt x="968532" y="0"/>
                </a:lnTo>
                <a:cubicBezTo>
                  <a:pt x="1075516" y="0"/>
                  <a:pt x="1162243" y="86727"/>
                  <a:pt x="1162243" y="193711"/>
                </a:cubicBezTo>
                <a:lnTo>
                  <a:pt x="1162243" y="1102433"/>
                </a:lnTo>
                <a:cubicBezTo>
                  <a:pt x="1162243" y="1209417"/>
                  <a:pt x="1075516" y="1296144"/>
                  <a:pt x="968532" y="1296144"/>
                </a:cubicBezTo>
                <a:lnTo>
                  <a:pt x="193711" y="1296144"/>
                </a:lnTo>
                <a:cubicBezTo>
                  <a:pt x="86727" y="1296144"/>
                  <a:pt x="0" y="1209417"/>
                  <a:pt x="0" y="1102433"/>
                </a:cubicBezTo>
                <a:lnTo>
                  <a:pt x="0" y="193711"/>
                </a:lnTo>
                <a:close/>
              </a:path>
            </a:pathLst>
          </a:custGeom>
          <a:solidFill>
            <a:schemeClr val="tx1">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0556" tIns="140556" rIns="140556" bIns="140556" numCol="1" spcCol="1270" anchor="ctr" anchorCtr="0">
            <a:noAutofit/>
          </a:bodyPr>
          <a:lstStyle/>
          <a:p>
            <a:pPr lvl="0" algn="ctr" defTabSz="977900" rtl="0">
              <a:lnSpc>
                <a:spcPct val="90000"/>
              </a:lnSpc>
              <a:spcBef>
                <a:spcPct val="0"/>
              </a:spcBef>
              <a:spcAft>
                <a:spcPct val="35000"/>
              </a:spcAft>
            </a:pPr>
            <a:r>
              <a:rPr lang="zh-CN" altLang="en-US" sz="2200" b="0" kern="1200" dirty="0">
                <a:solidFill>
                  <a:schemeClr val="tx1"/>
                </a:solidFill>
                <a:latin typeface="黑体" pitchFamily="49" charset="-122"/>
                <a:ea typeface="黑体" pitchFamily="49" charset="-122"/>
              </a:rPr>
              <a:t>推销观念</a:t>
            </a:r>
            <a:endParaRPr lang="en-US" sz="2200" b="0" kern="1200" dirty="0">
              <a:solidFill>
                <a:schemeClr val="tx1"/>
              </a:solidFill>
              <a:latin typeface="黑体" pitchFamily="49" charset="-122"/>
              <a:ea typeface="黑体" pitchFamily="49" charset="-122"/>
            </a:endParaRPr>
          </a:p>
        </p:txBody>
      </p:sp>
      <p:sp>
        <p:nvSpPr>
          <p:cNvPr id="10" name="任意多边形 9"/>
          <p:cNvSpPr/>
          <p:nvPr/>
        </p:nvSpPr>
        <p:spPr>
          <a:xfrm>
            <a:off x="5131524" y="3320988"/>
            <a:ext cx="1162243" cy="1296144"/>
          </a:xfrm>
          <a:custGeom>
            <a:avLst/>
            <a:gdLst>
              <a:gd name="connsiteX0" fmla="*/ 0 w 1162243"/>
              <a:gd name="connsiteY0" fmla="*/ 193711 h 1296144"/>
              <a:gd name="connsiteX1" fmla="*/ 193711 w 1162243"/>
              <a:gd name="connsiteY1" fmla="*/ 0 h 1296144"/>
              <a:gd name="connsiteX2" fmla="*/ 968532 w 1162243"/>
              <a:gd name="connsiteY2" fmla="*/ 0 h 1296144"/>
              <a:gd name="connsiteX3" fmla="*/ 1162243 w 1162243"/>
              <a:gd name="connsiteY3" fmla="*/ 193711 h 1296144"/>
              <a:gd name="connsiteX4" fmla="*/ 1162243 w 1162243"/>
              <a:gd name="connsiteY4" fmla="*/ 1102433 h 1296144"/>
              <a:gd name="connsiteX5" fmla="*/ 968532 w 1162243"/>
              <a:gd name="connsiteY5" fmla="*/ 1296144 h 1296144"/>
              <a:gd name="connsiteX6" fmla="*/ 193711 w 1162243"/>
              <a:gd name="connsiteY6" fmla="*/ 1296144 h 1296144"/>
              <a:gd name="connsiteX7" fmla="*/ 0 w 1162243"/>
              <a:gd name="connsiteY7" fmla="*/ 1102433 h 1296144"/>
              <a:gd name="connsiteX8" fmla="*/ 0 w 1162243"/>
              <a:gd name="connsiteY8" fmla="*/ 193711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243" h="1296144">
                <a:moveTo>
                  <a:pt x="0" y="193711"/>
                </a:moveTo>
                <a:cubicBezTo>
                  <a:pt x="0" y="86727"/>
                  <a:pt x="86727" y="0"/>
                  <a:pt x="193711" y="0"/>
                </a:cubicBezTo>
                <a:lnTo>
                  <a:pt x="968532" y="0"/>
                </a:lnTo>
                <a:cubicBezTo>
                  <a:pt x="1075516" y="0"/>
                  <a:pt x="1162243" y="86727"/>
                  <a:pt x="1162243" y="193711"/>
                </a:cubicBezTo>
                <a:lnTo>
                  <a:pt x="1162243" y="1102433"/>
                </a:lnTo>
                <a:cubicBezTo>
                  <a:pt x="1162243" y="1209417"/>
                  <a:pt x="1075516" y="1296144"/>
                  <a:pt x="968532" y="1296144"/>
                </a:cubicBezTo>
                <a:lnTo>
                  <a:pt x="193711" y="1296144"/>
                </a:lnTo>
                <a:cubicBezTo>
                  <a:pt x="86727" y="1296144"/>
                  <a:pt x="0" y="1209417"/>
                  <a:pt x="0" y="1102433"/>
                </a:cubicBezTo>
                <a:lnTo>
                  <a:pt x="0" y="193711"/>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0556" tIns="140556" rIns="140556" bIns="140556" numCol="1" spcCol="1270" anchor="ctr" anchorCtr="0">
            <a:noAutofit/>
          </a:bodyPr>
          <a:lstStyle/>
          <a:p>
            <a:pPr lvl="0" algn="ctr" defTabSz="977900" rtl="0">
              <a:lnSpc>
                <a:spcPct val="90000"/>
              </a:lnSpc>
              <a:spcBef>
                <a:spcPct val="0"/>
              </a:spcBef>
              <a:spcAft>
                <a:spcPct val="35000"/>
              </a:spcAft>
            </a:pPr>
            <a:r>
              <a:rPr lang="zh-CN" altLang="en-US" sz="2200" b="0" kern="1200" dirty="0">
                <a:solidFill>
                  <a:schemeClr val="tx1"/>
                </a:solidFill>
                <a:latin typeface="黑体" pitchFamily="49" charset="-122"/>
                <a:ea typeface="黑体" pitchFamily="49" charset="-122"/>
              </a:rPr>
              <a:t>营销观念</a:t>
            </a:r>
            <a:endParaRPr lang="en-US" sz="2200" b="0" kern="1200" dirty="0">
              <a:solidFill>
                <a:schemeClr val="tx1"/>
              </a:solidFill>
              <a:latin typeface="黑体" pitchFamily="49" charset="-122"/>
              <a:ea typeface="黑体" pitchFamily="49" charset="-122"/>
            </a:endParaRPr>
          </a:p>
        </p:txBody>
      </p:sp>
      <p:sp>
        <p:nvSpPr>
          <p:cNvPr id="11" name="任意多边形 10"/>
          <p:cNvSpPr/>
          <p:nvPr/>
        </p:nvSpPr>
        <p:spPr>
          <a:xfrm>
            <a:off x="6372564" y="3320988"/>
            <a:ext cx="1162243" cy="1296144"/>
          </a:xfrm>
          <a:custGeom>
            <a:avLst/>
            <a:gdLst>
              <a:gd name="connsiteX0" fmla="*/ 0 w 1162243"/>
              <a:gd name="connsiteY0" fmla="*/ 193711 h 1296144"/>
              <a:gd name="connsiteX1" fmla="*/ 193711 w 1162243"/>
              <a:gd name="connsiteY1" fmla="*/ 0 h 1296144"/>
              <a:gd name="connsiteX2" fmla="*/ 968532 w 1162243"/>
              <a:gd name="connsiteY2" fmla="*/ 0 h 1296144"/>
              <a:gd name="connsiteX3" fmla="*/ 1162243 w 1162243"/>
              <a:gd name="connsiteY3" fmla="*/ 193711 h 1296144"/>
              <a:gd name="connsiteX4" fmla="*/ 1162243 w 1162243"/>
              <a:gd name="connsiteY4" fmla="*/ 1102433 h 1296144"/>
              <a:gd name="connsiteX5" fmla="*/ 968532 w 1162243"/>
              <a:gd name="connsiteY5" fmla="*/ 1296144 h 1296144"/>
              <a:gd name="connsiteX6" fmla="*/ 193711 w 1162243"/>
              <a:gd name="connsiteY6" fmla="*/ 1296144 h 1296144"/>
              <a:gd name="connsiteX7" fmla="*/ 0 w 1162243"/>
              <a:gd name="connsiteY7" fmla="*/ 1102433 h 1296144"/>
              <a:gd name="connsiteX8" fmla="*/ 0 w 1162243"/>
              <a:gd name="connsiteY8" fmla="*/ 193711 h 1296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2243" h="1296144">
                <a:moveTo>
                  <a:pt x="0" y="193711"/>
                </a:moveTo>
                <a:cubicBezTo>
                  <a:pt x="0" y="86727"/>
                  <a:pt x="86727" y="0"/>
                  <a:pt x="193711" y="0"/>
                </a:cubicBezTo>
                <a:lnTo>
                  <a:pt x="968532" y="0"/>
                </a:lnTo>
                <a:cubicBezTo>
                  <a:pt x="1075516" y="0"/>
                  <a:pt x="1162243" y="86727"/>
                  <a:pt x="1162243" y="193711"/>
                </a:cubicBezTo>
                <a:lnTo>
                  <a:pt x="1162243" y="1102433"/>
                </a:lnTo>
                <a:cubicBezTo>
                  <a:pt x="1162243" y="1209417"/>
                  <a:pt x="1075516" y="1296144"/>
                  <a:pt x="968532" y="1296144"/>
                </a:cubicBezTo>
                <a:lnTo>
                  <a:pt x="193711" y="1296144"/>
                </a:lnTo>
                <a:cubicBezTo>
                  <a:pt x="86727" y="1296144"/>
                  <a:pt x="0" y="1209417"/>
                  <a:pt x="0" y="1102433"/>
                </a:cubicBezTo>
                <a:lnTo>
                  <a:pt x="0" y="193711"/>
                </a:lnTo>
                <a:close/>
              </a:path>
            </a:pathLst>
          </a:cu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40556" tIns="140556" rIns="140556" bIns="140556" numCol="1" spcCol="1270" anchor="ctr" anchorCtr="0">
            <a:noAutofit/>
          </a:bodyPr>
          <a:lstStyle/>
          <a:p>
            <a:pPr lvl="0" algn="ctr" defTabSz="977900" rtl="0">
              <a:lnSpc>
                <a:spcPct val="90000"/>
              </a:lnSpc>
              <a:spcBef>
                <a:spcPct val="0"/>
              </a:spcBef>
              <a:spcAft>
                <a:spcPct val="35000"/>
              </a:spcAft>
            </a:pPr>
            <a:r>
              <a:rPr lang="zh-CN" altLang="en-US" sz="2200" b="0" kern="1200" dirty="0">
                <a:solidFill>
                  <a:schemeClr val="tx1"/>
                </a:solidFill>
                <a:latin typeface="黑体" pitchFamily="49" charset="-122"/>
                <a:ea typeface="黑体" pitchFamily="49" charset="-122"/>
              </a:rPr>
              <a:t>社会营销观念</a:t>
            </a:r>
            <a:endParaRPr lang="en-US" sz="2200" b="0" kern="1200" dirty="0">
              <a:solidFill>
                <a:schemeClr val="tx1"/>
              </a:solidFill>
              <a:latin typeface="黑体" pitchFamily="49" charset="-122"/>
              <a:ea typeface="黑体" pitchFamily="49" charset="-122"/>
            </a:endParaRPr>
          </a:p>
        </p:txBody>
      </p:sp>
      <p:sp>
        <p:nvSpPr>
          <p:cNvPr id="4" name="标题 1"/>
          <p:cNvSpPr>
            <a:spLocks noGrp="1"/>
          </p:cNvSpPr>
          <p:nvPr>
            <p:ph type="title"/>
          </p:nvPr>
        </p:nvSpPr>
        <p:spPr>
          <a:xfrm>
            <a:off x="725452" y="358775"/>
            <a:ext cx="8097629" cy="619126"/>
          </a:xfrm>
        </p:spPr>
        <p:txBody>
          <a:bodyPr/>
          <a:lstStyle/>
          <a:p>
            <a:r>
              <a:rPr lang="en-US" altLang="zh-CN" sz="2800" dirty="0"/>
              <a:t>1.2  </a:t>
            </a:r>
            <a:r>
              <a:rPr lang="zh-CN" altLang="en-US" sz="2800" dirty="0"/>
              <a:t>市场营销观念的发展</a:t>
            </a:r>
          </a:p>
        </p:txBody>
      </p:sp>
      <p:sp>
        <p:nvSpPr>
          <p:cNvPr id="3" name="矩形 2"/>
          <p:cNvSpPr/>
          <p:nvPr/>
        </p:nvSpPr>
        <p:spPr>
          <a:xfrm>
            <a:off x="899592" y="976672"/>
            <a:ext cx="7776863" cy="1384995"/>
          </a:xfrm>
          <a:prstGeom prst="rect">
            <a:avLst/>
          </a:prstGeom>
        </p:spPr>
        <p:txBody>
          <a:bodyPr wrap="square">
            <a:spAutoFit/>
          </a:bodyPr>
          <a:lstStyle/>
          <a:p>
            <a:r>
              <a:rPr lang="zh-CN" altLang="en-US" sz="2800" dirty="0">
                <a:solidFill>
                  <a:srgbClr val="C00000"/>
                </a:solidFill>
                <a:latin typeface="微软雅黑" panose="020B0503020204020204" pitchFamily="34" charset="-122"/>
                <a:ea typeface="微软雅黑" panose="020B0503020204020204" pitchFamily="34" charset="-122"/>
              </a:rPr>
              <a:t>营销观念</a:t>
            </a:r>
            <a:r>
              <a:rPr lang="zh-CN" altLang="en-US" sz="2800" dirty="0">
                <a:latin typeface="微软雅黑" panose="020B0503020204020204" pitchFamily="34" charset="-122"/>
                <a:ea typeface="微软雅黑" panose="020B0503020204020204" pitchFamily="34" charset="-122"/>
              </a:rPr>
              <a:t>代表的是企业的经营决策者对于市场的根本态度和看法，是指导企业开展或决定一切经营活动的出发点。</a:t>
            </a:r>
          </a:p>
        </p:txBody>
      </p:sp>
    </p:spTree>
    <p:extLst>
      <p:ext uri="{BB962C8B-B14F-4D97-AF65-F5344CB8AC3E}">
        <p14:creationId xmlns:p14="http://schemas.microsoft.com/office/powerpoint/2010/main" val="477809673"/>
      </p:ext>
    </p:extLst>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2800" dirty="0">
                <a:latin typeface="微软雅黑" panose="020B0503020204020204" pitchFamily="34" charset="-122"/>
                <a:ea typeface="微软雅黑" panose="020B0503020204020204" pitchFamily="34" charset="-122"/>
              </a:rPr>
              <a:t>生产观念</a:t>
            </a:r>
            <a:endParaRPr lang="en-US" altLang="zh-CN" sz="2800" dirty="0">
              <a:latin typeface="微软雅黑" panose="020B0503020204020204" pitchFamily="34" charset="-122"/>
              <a:ea typeface="微软雅黑" panose="020B0503020204020204" pitchFamily="34" charset="-122"/>
            </a:endParaRPr>
          </a:p>
          <a:p>
            <a:endParaRPr lang="en-US" altLang="zh-CN" sz="2400" dirty="0"/>
          </a:p>
          <a:p>
            <a:endParaRPr lang="en-US" altLang="zh-CN" sz="2400" dirty="0"/>
          </a:p>
          <a:p>
            <a:endParaRPr lang="en-US" altLang="zh-CN" sz="2400" dirty="0"/>
          </a:p>
          <a:p>
            <a:pPr>
              <a:buFont typeface="Wingdings" panose="05000000000000000000" pitchFamily="2" charset="2"/>
              <a:buChar char="ü"/>
            </a:pPr>
            <a:r>
              <a:rPr lang="zh-CN" altLang="en-US" sz="2400" dirty="0"/>
              <a:t>背景</a:t>
            </a:r>
            <a:r>
              <a:rPr lang="en-US" altLang="zh-CN" sz="2400" dirty="0"/>
              <a:t>-----</a:t>
            </a:r>
            <a:r>
              <a:rPr lang="zh-CN" altLang="en-US" sz="2400" dirty="0"/>
              <a:t>市场供不应求 </a:t>
            </a:r>
          </a:p>
          <a:p>
            <a:pPr>
              <a:buFont typeface="Wingdings" panose="05000000000000000000" pitchFamily="2" charset="2"/>
              <a:buChar char="ü"/>
            </a:pPr>
            <a:endParaRPr lang="zh-CN" altLang="en-US" sz="2400" dirty="0"/>
          </a:p>
          <a:p>
            <a:pPr>
              <a:buFont typeface="Wingdings" panose="05000000000000000000" pitchFamily="2" charset="2"/>
              <a:buChar char="ü"/>
            </a:pPr>
            <a:r>
              <a:rPr lang="zh-CN" altLang="en-US" sz="2400" dirty="0"/>
              <a:t>结果</a:t>
            </a:r>
            <a:r>
              <a:rPr lang="en-US" altLang="zh-CN" sz="2400" dirty="0"/>
              <a:t>----- </a:t>
            </a:r>
            <a:r>
              <a:rPr lang="zh-CN" altLang="en-US" sz="2400" dirty="0"/>
              <a:t>以产定销 </a:t>
            </a:r>
            <a:endParaRPr lang="en-US" altLang="zh-CN" sz="2400" dirty="0"/>
          </a:p>
          <a:p>
            <a:endParaRPr lang="zh-CN" altLang="en-US"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pic>
        <p:nvPicPr>
          <p:cNvPr id="5" name="图片 4"/>
          <p:cNvPicPr>
            <a:picLocks noChangeAspect="1"/>
          </p:cNvPicPr>
          <p:nvPr/>
        </p:nvPicPr>
        <p:blipFill>
          <a:blip r:embed="rId2"/>
          <a:stretch>
            <a:fillRect/>
          </a:stretch>
        </p:blipFill>
        <p:spPr>
          <a:xfrm>
            <a:off x="1403648" y="1988840"/>
            <a:ext cx="7267062" cy="841321"/>
          </a:xfrm>
          <a:prstGeom prst="rect">
            <a:avLst/>
          </a:prstGeom>
        </p:spPr>
      </p:pic>
      <p:sp>
        <p:nvSpPr>
          <p:cNvPr id="6" name="标题 5"/>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14615897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latin typeface="微软雅黑" panose="020B0503020204020204" pitchFamily="34" charset="-122"/>
                <a:ea typeface="微软雅黑" panose="020B0503020204020204" pitchFamily="34" charset="-122"/>
              </a:rPr>
              <a:t>产品观念 </a:t>
            </a:r>
          </a:p>
          <a:p>
            <a:pPr>
              <a:buFont typeface="Wingdings" panose="05000000000000000000" pitchFamily="2" charset="2"/>
              <a:buChar char="ü"/>
            </a:pPr>
            <a:r>
              <a:rPr lang="zh-CN" altLang="en-US" sz="2400" dirty="0"/>
              <a:t>背景</a:t>
            </a:r>
            <a:r>
              <a:rPr lang="en-US" altLang="zh-CN" sz="2400" dirty="0"/>
              <a:t>——</a:t>
            </a:r>
            <a:r>
              <a:rPr lang="zh-CN" altLang="en-US" sz="2400" dirty="0"/>
              <a:t>产品供不应求</a:t>
            </a:r>
          </a:p>
          <a:p>
            <a:pPr>
              <a:buFont typeface="Wingdings" panose="05000000000000000000" pitchFamily="2" charset="2"/>
              <a:buChar char="ü"/>
            </a:pPr>
            <a:r>
              <a:rPr lang="zh-CN" altLang="en-US" sz="2400" dirty="0"/>
              <a:t>实质</a:t>
            </a:r>
            <a:r>
              <a:rPr lang="en-US" altLang="zh-CN" sz="2400" dirty="0"/>
              <a:t>——</a:t>
            </a:r>
            <a:r>
              <a:rPr lang="zh-CN" altLang="en-US" sz="2400" dirty="0"/>
              <a:t>认为消费者喜欢质量优良的产品。企业应致力于提高产品的质量，使本企业的产品达到尽善尽美</a:t>
            </a:r>
          </a:p>
          <a:p>
            <a:pPr>
              <a:buFont typeface="Wingdings" panose="05000000000000000000" pitchFamily="2" charset="2"/>
              <a:buChar char="ü"/>
            </a:pPr>
            <a:r>
              <a:rPr lang="zh-CN" altLang="en-US" sz="2400" dirty="0"/>
              <a:t>结果</a:t>
            </a:r>
            <a:r>
              <a:rPr lang="en-US" altLang="zh-CN" sz="2400" dirty="0"/>
              <a:t>——</a:t>
            </a:r>
            <a:r>
              <a:rPr lang="zh-CN" altLang="en-US" sz="2400" b="1" u="sng" dirty="0">
                <a:solidFill>
                  <a:srgbClr val="C00000"/>
                </a:solidFill>
                <a:latin typeface="+mn-ea"/>
              </a:rPr>
              <a:t>市场营销近视症</a:t>
            </a:r>
            <a:r>
              <a:rPr lang="en-US" altLang="zh-CN" sz="2400" b="1" u="sng" dirty="0">
                <a:solidFill>
                  <a:srgbClr val="C00000"/>
                </a:solidFill>
              </a:rPr>
              <a:t>(marketing myopia)</a:t>
            </a:r>
            <a:r>
              <a:rPr lang="zh-CN" altLang="en-US" sz="2400" dirty="0">
                <a:latin typeface="+mn-ea"/>
              </a:rPr>
              <a:t>：销售人员过于关注自己为现有欲望开发出来的产品，而忽略了顾客需要的变化。</a:t>
            </a:r>
            <a:endParaRPr lang="zh-CN" altLang="en-US"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pic>
        <p:nvPicPr>
          <p:cNvPr id="5" name="图片 4"/>
          <p:cNvPicPr>
            <a:picLocks noChangeAspect="1"/>
          </p:cNvPicPr>
          <p:nvPr/>
        </p:nvPicPr>
        <p:blipFill>
          <a:blip r:embed="rId2"/>
          <a:stretch>
            <a:fillRect/>
          </a:stretch>
        </p:blipFill>
        <p:spPr>
          <a:xfrm>
            <a:off x="6937331" y="4296245"/>
            <a:ext cx="1828664" cy="1944554"/>
          </a:xfrm>
          <a:prstGeom prst="rect">
            <a:avLst/>
          </a:prstGeom>
        </p:spPr>
      </p:pic>
      <p:pic>
        <p:nvPicPr>
          <p:cNvPr id="6" name="图片 5"/>
          <p:cNvPicPr>
            <a:picLocks noChangeAspect="1"/>
          </p:cNvPicPr>
          <p:nvPr/>
        </p:nvPicPr>
        <p:blipFill>
          <a:blip r:embed="rId3"/>
          <a:stretch>
            <a:fillRect/>
          </a:stretch>
        </p:blipFill>
        <p:spPr>
          <a:xfrm>
            <a:off x="4869800" y="4077072"/>
            <a:ext cx="2067529" cy="1296269"/>
          </a:xfrm>
          <a:prstGeom prst="rect">
            <a:avLst/>
          </a:prstGeom>
        </p:spPr>
      </p:pic>
      <p:pic>
        <p:nvPicPr>
          <p:cNvPr id="7" name="Picture 19" descr="d:\program files\360se6\User Data\temp\957550_401512.jpg"/>
          <p:cNvPicPr>
            <a:picLocks noChangeAspect="1" noChangeArrowheads="1"/>
          </p:cNvPicPr>
          <p:nvPr/>
        </p:nvPicPr>
        <p:blipFill>
          <a:blip r:embed="rId4">
            <a:extLst>
              <a:ext uri="{28A0092B-C50C-407E-A947-70E740481C1C}">
                <a14:useLocalDpi xmlns:a14="http://schemas.microsoft.com/office/drawing/2010/main" val="0"/>
              </a:ext>
            </a:extLst>
          </a:blip>
          <a:srcRect b="24469"/>
          <a:stretch>
            <a:fillRect/>
          </a:stretch>
        </p:blipFill>
        <p:spPr bwMode="auto">
          <a:xfrm>
            <a:off x="899591" y="4538813"/>
            <a:ext cx="2878723" cy="2192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7788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sz="2800" dirty="0">
                <a:latin typeface="微软雅黑" panose="020B0503020204020204" pitchFamily="34" charset="-122"/>
                <a:ea typeface="微软雅黑" panose="020B0503020204020204" pitchFamily="34" charset="-122"/>
              </a:rPr>
              <a:t>推销观念 </a:t>
            </a:r>
            <a:endParaRPr lang="en-US" altLang="zh-CN" sz="2800" dirty="0">
              <a:latin typeface="微软雅黑" panose="020B0503020204020204" pitchFamily="34" charset="-122"/>
              <a:ea typeface="微软雅黑" panose="020B0503020204020204" pitchFamily="34" charset="-122"/>
            </a:endParaRPr>
          </a:p>
          <a:p>
            <a:endParaRPr lang="en-US" altLang="zh-CN" dirty="0"/>
          </a:p>
          <a:p>
            <a:pPr>
              <a:buFont typeface="Wingdings" panose="05000000000000000000" pitchFamily="2" charset="2"/>
              <a:buChar char="ü"/>
            </a:pPr>
            <a:r>
              <a:rPr lang="zh-CN" altLang="en-US" sz="2400" dirty="0"/>
              <a:t>背景</a:t>
            </a:r>
            <a:r>
              <a:rPr lang="en-US" altLang="zh-CN" sz="2400" dirty="0"/>
              <a:t>-----</a:t>
            </a:r>
            <a:r>
              <a:rPr lang="zh-CN" altLang="en-US" sz="2400" dirty="0"/>
              <a:t>由“卖方市场”向“买方市场”过度阶段</a:t>
            </a:r>
          </a:p>
          <a:p>
            <a:pPr>
              <a:buFont typeface="Wingdings" panose="05000000000000000000" pitchFamily="2" charset="2"/>
              <a:buChar char="ü"/>
            </a:pPr>
            <a:r>
              <a:rPr lang="zh-CN" altLang="en-US" sz="2400" dirty="0"/>
              <a:t>实质内容</a:t>
            </a:r>
            <a:r>
              <a:rPr lang="en-US" altLang="zh-CN" sz="2400" dirty="0"/>
              <a:t>-----</a:t>
            </a:r>
            <a:r>
              <a:rPr lang="zh-CN" altLang="en-US" sz="2400" dirty="0"/>
              <a:t>认为企业必须积极推销和大力促销，以刺激消费者大量购买本企业产品</a:t>
            </a:r>
          </a:p>
          <a:p>
            <a:pPr>
              <a:buFont typeface="Wingdings" panose="05000000000000000000" pitchFamily="2" charset="2"/>
              <a:buChar char="ü"/>
            </a:pPr>
            <a:r>
              <a:rPr lang="zh-CN" altLang="en-US" sz="2400" dirty="0"/>
              <a:t>结果</a:t>
            </a:r>
            <a:r>
              <a:rPr lang="en-US" altLang="zh-CN" sz="2400" dirty="0"/>
              <a:t>-----</a:t>
            </a:r>
            <a:r>
              <a:rPr lang="zh-CN" altLang="en-US" sz="2400" dirty="0"/>
              <a:t>企业管理工作</a:t>
            </a:r>
            <a:r>
              <a:rPr lang="en-US" altLang="zh-CN" sz="2400" dirty="0"/>
              <a:t>,</a:t>
            </a:r>
            <a:r>
              <a:rPr lang="zh-CN" altLang="en-US" sz="2400" dirty="0"/>
              <a:t>全部为销货工作所淹没和代替 </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graphicFrame>
        <p:nvGraphicFramePr>
          <p:cNvPr id="5" name="Object 5"/>
          <p:cNvGraphicFramePr>
            <a:graphicFrameLocks noChangeAspect="1"/>
          </p:cNvGraphicFramePr>
          <p:nvPr/>
        </p:nvGraphicFramePr>
        <p:xfrm>
          <a:off x="6303963" y="4500563"/>
          <a:ext cx="858837" cy="1747837"/>
        </p:xfrm>
        <a:graphic>
          <a:graphicData uri="http://schemas.openxmlformats.org/presentationml/2006/ole">
            <mc:AlternateContent xmlns:mc="http://schemas.openxmlformats.org/markup-compatibility/2006">
              <mc:Choice xmlns:v="urn:schemas-microsoft-com:vml" Requires="v">
                <p:oleObj name="剪辑" r:id="rId2" imgW="858960" imgH="1747080" progId="MS_ClipArt_Gallery.2">
                  <p:embed/>
                </p:oleObj>
              </mc:Choice>
              <mc:Fallback>
                <p:oleObj name="剪辑" r:id="rId2" imgW="858960" imgH="1747080" progId="MS_ClipArt_Gallery.2">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3963" y="4500563"/>
                        <a:ext cx="858837" cy="1747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6" name="Object 4"/>
          <p:cNvGraphicFramePr>
            <a:graphicFrameLocks noChangeAspect="1"/>
          </p:cNvGraphicFramePr>
          <p:nvPr>
            <p:extLst>
              <p:ext uri="{D42A27DB-BD31-4B8C-83A1-F6EECF244321}">
                <p14:modId xmlns:p14="http://schemas.microsoft.com/office/powerpoint/2010/main" val="2387578020"/>
              </p:ext>
            </p:extLst>
          </p:nvPr>
        </p:nvGraphicFramePr>
        <p:xfrm>
          <a:off x="7631293" y="4500563"/>
          <a:ext cx="1217613" cy="1933575"/>
        </p:xfrm>
        <a:graphic>
          <a:graphicData uri="http://schemas.openxmlformats.org/presentationml/2006/ole">
            <mc:AlternateContent xmlns:mc="http://schemas.openxmlformats.org/markup-compatibility/2006">
              <mc:Choice xmlns:v="urn:schemas-microsoft-com:vml" Requires="v">
                <p:oleObj name="剪辑" r:id="rId4" imgW="1889640" imgH="2999880" progId="MS_ClipArt_Gallery.2">
                  <p:embed/>
                </p:oleObj>
              </mc:Choice>
              <mc:Fallback>
                <p:oleObj name="剪辑" r:id="rId4" imgW="1889640" imgH="2999880" progId="MS_ClipArt_Gallery.2">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31293" y="4500563"/>
                        <a:ext cx="1217613" cy="1933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pic>
        <p:nvPicPr>
          <p:cNvPr id="7" name="Picture 21" descr="d:\program files\360se6\User Data\temp\200810783418332_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425201" y="4196755"/>
            <a:ext cx="3002783" cy="225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8502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latin typeface="微软雅黑" panose="020B0503020204020204" pitchFamily="34" charset="-122"/>
                <a:ea typeface="微软雅黑" panose="020B0503020204020204" pitchFamily="34" charset="-122"/>
              </a:rPr>
              <a:t>市场营销观念 </a:t>
            </a:r>
            <a:endParaRPr lang="en-US" altLang="zh-CN" sz="2800" dirty="0">
              <a:latin typeface="微软雅黑" panose="020B0503020204020204" pitchFamily="34" charset="-122"/>
              <a:ea typeface="微软雅黑" panose="020B0503020204020204" pitchFamily="34" charset="-122"/>
            </a:endParaRPr>
          </a:p>
          <a:p>
            <a:pPr>
              <a:buFont typeface="Wingdings" panose="05000000000000000000" pitchFamily="2" charset="2"/>
              <a:buChar char="ü"/>
            </a:pPr>
            <a:r>
              <a:rPr lang="zh-CN" altLang="en-US" sz="2400" dirty="0"/>
              <a:t>背景</a:t>
            </a:r>
            <a:r>
              <a:rPr lang="en-US" altLang="zh-CN" sz="2400" dirty="0"/>
              <a:t>——</a:t>
            </a:r>
            <a:r>
              <a:rPr lang="zh-CN" altLang="en-US" sz="2400" dirty="0"/>
              <a:t>社会产品供应量急剧增加；消费者购买力大幅度提高；需求和欲望不断变化；竞争加剧</a:t>
            </a:r>
          </a:p>
          <a:p>
            <a:pPr>
              <a:buFont typeface="Wingdings" panose="05000000000000000000" pitchFamily="2" charset="2"/>
              <a:buChar char="ü"/>
            </a:pPr>
            <a:r>
              <a:rPr lang="zh-CN" altLang="en-US" sz="2400" dirty="0"/>
              <a:t> 实质</a:t>
            </a:r>
            <a:r>
              <a:rPr lang="en-US" altLang="zh-CN" sz="2400" dirty="0"/>
              <a:t>——</a:t>
            </a:r>
            <a:r>
              <a:rPr lang="zh-CN" altLang="en-US" sz="2400" dirty="0"/>
              <a:t>认为实现企业各项目标的关键，在于</a:t>
            </a:r>
            <a:r>
              <a:rPr lang="zh-CN" altLang="en-US" sz="2400" dirty="0">
                <a:solidFill>
                  <a:srgbClr val="C00000"/>
                </a:solidFill>
              </a:rPr>
              <a:t>正确确定目标市场的需要和欲望</a:t>
            </a:r>
            <a:r>
              <a:rPr lang="zh-CN" altLang="en-US" sz="2400" dirty="0"/>
              <a:t>，并且</a:t>
            </a:r>
            <a:r>
              <a:rPr lang="zh-CN" altLang="en-US" sz="2400" dirty="0">
                <a:solidFill>
                  <a:srgbClr val="C00000"/>
                </a:solidFill>
              </a:rPr>
              <a:t>比竞争者更有效地传送目标市场所期望的物品或服务</a:t>
            </a:r>
            <a:r>
              <a:rPr lang="zh-CN" altLang="en-US" sz="2400" dirty="0"/>
              <a:t>，进而</a:t>
            </a:r>
            <a:r>
              <a:rPr lang="zh-CN" altLang="en-US" sz="2400" dirty="0">
                <a:solidFill>
                  <a:srgbClr val="C00000"/>
                </a:solidFill>
              </a:rPr>
              <a:t>比竞争者更有效地满足目标市场的需要和欲望 </a:t>
            </a:r>
          </a:p>
          <a:p>
            <a:pPr>
              <a:buFont typeface="Wingdings" panose="05000000000000000000" pitchFamily="2" charset="2"/>
              <a:buChar char="ü"/>
            </a:pPr>
            <a:r>
              <a:rPr lang="zh-CN" altLang="en-US" sz="2400" dirty="0"/>
              <a:t> 结果</a:t>
            </a:r>
            <a:r>
              <a:rPr lang="en-US" altLang="zh-CN" sz="2400" dirty="0"/>
              <a:t>——</a:t>
            </a:r>
            <a:r>
              <a:rPr lang="zh-CN" altLang="en-US" sz="2400" dirty="0"/>
              <a:t>以</a:t>
            </a:r>
            <a:r>
              <a:rPr lang="zh-CN" altLang="en-US" sz="2400" dirty="0">
                <a:solidFill>
                  <a:srgbClr val="C00000"/>
                </a:solidFill>
              </a:rPr>
              <a:t>市场需求为出发点，又以满足顾客需求为归宿</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pic>
        <p:nvPicPr>
          <p:cNvPr id="5" name="Picture 14" descr="d:\program files\360se6\User Data\temp\680378a91e978cbbf094012127c944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4797152"/>
            <a:ext cx="2461368" cy="186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6107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307832" cy="5008564"/>
          </a:xfrm>
        </p:spPr>
        <p:txBody>
          <a:bodyPr/>
          <a:lstStyle/>
          <a:p>
            <a:r>
              <a:rPr lang="zh-CN" altLang="en-US" sz="2800" dirty="0">
                <a:latin typeface="微软雅黑" panose="020B0503020204020204" pitchFamily="34" charset="-122"/>
                <a:ea typeface="微软雅黑" panose="020B0503020204020204" pitchFamily="34" charset="-122"/>
              </a:rPr>
              <a:t>社会市场营销观念</a:t>
            </a:r>
            <a:endParaRPr lang="en-US" altLang="zh-CN" sz="2800" dirty="0">
              <a:latin typeface="微软雅黑" panose="020B0503020204020204" pitchFamily="34" charset="-122"/>
              <a:ea typeface="微软雅黑" panose="020B0503020204020204" pitchFamily="34" charset="-122"/>
            </a:endParaRPr>
          </a:p>
          <a:p>
            <a:pPr>
              <a:buFont typeface="Wingdings" panose="05000000000000000000" pitchFamily="2" charset="2"/>
              <a:buChar char="ü"/>
            </a:pPr>
            <a:r>
              <a:rPr lang="zh-CN" altLang="en-US" sz="2400" dirty="0"/>
              <a:t>背景</a:t>
            </a:r>
            <a:r>
              <a:rPr lang="en-US" altLang="zh-CN" sz="2400" dirty="0"/>
              <a:t>——</a:t>
            </a:r>
            <a:r>
              <a:rPr lang="zh-CN" altLang="en-US" sz="2400" dirty="0"/>
              <a:t>有些企业只注重本身利益，忽视社会利益</a:t>
            </a:r>
          </a:p>
          <a:p>
            <a:pPr>
              <a:buFont typeface="Wingdings" panose="05000000000000000000" pitchFamily="2" charset="2"/>
              <a:buChar char="ü"/>
            </a:pPr>
            <a:r>
              <a:rPr lang="zh-CN" altLang="en-US" sz="2400" dirty="0"/>
              <a:t>实质</a:t>
            </a:r>
            <a:r>
              <a:rPr lang="en-US" altLang="zh-CN" sz="2400" dirty="0"/>
              <a:t>——</a:t>
            </a:r>
            <a:r>
              <a:rPr lang="zh-CN" altLang="en-US" sz="2400" dirty="0">
                <a:solidFill>
                  <a:srgbClr val="C00000"/>
                </a:solidFill>
              </a:rPr>
              <a:t>以保护或提高消费者和社会福利的方式</a:t>
            </a:r>
            <a:r>
              <a:rPr lang="zh-CN" altLang="en-US" sz="2400" dirty="0"/>
              <a:t>，比</a:t>
            </a:r>
            <a:r>
              <a:rPr lang="zh-CN" altLang="en-US" sz="2400" dirty="0">
                <a:solidFill>
                  <a:srgbClr val="C00000"/>
                </a:solidFill>
              </a:rPr>
              <a:t>竞争者更有效、更有利地向目标市场提供能够满足其需要、欲望和利益的物品或服务</a:t>
            </a:r>
          </a:p>
          <a:p>
            <a:pPr>
              <a:buFont typeface="Wingdings" panose="05000000000000000000" pitchFamily="2" charset="2"/>
              <a:buChar char="ü"/>
            </a:pPr>
            <a:r>
              <a:rPr lang="zh-CN" altLang="en-US" sz="2400" dirty="0"/>
              <a:t>结果</a:t>
            </a:r>
            <a:r>
              <a:rPr lang="en-US" altLang="zh-CN" sz="2400" dirty="0"/>
              <a:t>——</a:t>
            </a:r>
            <a:r>
              <a:rPr lang="zh-CN" altLang="en-US" sz="2400" dirty="0"/>
              <a:t>统筹兼顾企业利润、消费者需要的满足和社会利益</a:t>
            </a:r>
          </a:p>
          <a:p>
            <a:endParaRPr lang="zh-CN" altLang="en-US" sz="28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pic>
        <p:nvPicPr>
          <p:cNvPr id="5" name="Picture 12" descr="d:\program files\360se6\User Data\temp\20121214101609805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79504" y="4214271"/>
            <a:ext cx="2211288" cy="22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11"/>
          <p:cNvGrpSpPr/>
          <p:nvPr/>
        </p:nvGrpSpPr>
        <p:grpSpPr>
          <a:xfrm>
            <a:off x="1368635" y="4211951"/>
            <a:ext cx="3057894" cy="2349897"/>
            <a:chOff x="3143250" y="2057400"/>
            <a:chExt cx="2621756" cy="2014538"/>
          </a:xfrm>
        </p:grpSpPr>
        <p:sp>
          <p:nvSpPr>
            <p:cNvPr id="7" name="矩形 6"/>
            <p:cNvSpPr/>
            <p:nvPr/>
          </p:nvSpPr>
          <p:spPr bwMode="auto">
            <a:xfrm>
              <a:off x="3143250" y="2057400"/>
              <a:ext cx="2621756" cy="2014538"/>
            </a:xfrm>
            <a:prstGeom prst="rect">
              <a:avLst/>
            </a:prstGeom>
            <a:solidFill>
              <a:schemeClr val="bg1">
                <a:lumMod val="20000"/>
                <a:lumOff val="80000"/>
              </a:schemeClr>
            </a:solidFill>
            <a:ln w="6350" cap="flat" cmpd="sng" algn="ctr">
              <a:noFill/>
              <a:prstDash val="solid"/>
              <a:round/>
              <a:headEnd type="none" w="med" len="med"/>
              <a:tailEnd type="none" w="med" len="med"/>
            </a:ln>
            <a:effectLst>
              <a:outerShdw dist="17961" dir="2700000" algn="ctr" rotWithShape="0">
                <a:srgbClr val="DDDDDD"/>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grpSp>
          <p:nvGrpSpPr>
            <p:cNvPr id="8" name="组合 32"/>
            <p:cNvGrpSpPr/>
            <p:nvPr/>
          </p:nvGrpSpPr>
          <p:grpSpPr>
            <a:xfrm>
              <a:off x="3181069" y="2059389"/>
              <a:ext cx="2383266" cy="1963754"/>
              <a:chOff x="3181069" y="2067340"/>
              <a:chExt cx="2383266" cy="1963754"/>
            </a:xfrm>
          </p:grpSpPr>
          <p:sp>
            <p:nvSpPr>
              <p:cNvPr id="9" name="等腰三角形 8"/>
              <p:cNvSpPr/>
              <p:nvPr/>
            </p:nvSpPr>
            <p:spPr bwMode="auto">
              <a:xfrm>
                <a:off x="3816625" y="2441050"/>
                <a:ext cx="1296064" cy="1025719"/>
              </a:xfrm>
              <a:prstGeom prst="triangle">
                <a:avLst/>
              </a:prstGeom>
              <a:noFill/>
              <a:ln w="6350" cap="flat" cmpd="sng" algn="ctr">
                <a:solidFill>
                  <a:srgbClr val="000000"/>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sp>
            <p:nvSpPr>
              <p:cNvPr id="10" name="TextBox 28"/>
              <p:cNvSpPr txBox="1"/>
              <p:nvPr/>
            </p:nvSpPr>
            <p:spPr>
              <a:xfrm>
                <a:off x="4021397" y="2067340"/>
                <a:ext cx="851011" cy="356201"/>
              </a:xfrm>
              <a:prstGeom prst="rect">
                <a:avLst/>
              </a:prstGeom>
              <a:noFill/>
            </p:spPr>
            <p:txBody>
              <a:bodyPr wrap="none" rtlCol="0">
                <a:spAutoFit/>
              </a:bodyPr>
              <a:lstStyle/>
              <a:p>
                <a:pPr algn="ctr"/>
                <a:r>
                  <a:rPr lang="zh-CN" altLang="en-US" sz="1050" dirty="0">
                    <a:solidFill>
                      <a:srgbClr val="000000"/>
                    </a:solidFill>
                    <a:latin typeface="+mn-ea"/>
                  </a:rPr>
                  <a:t>社会</a:t>
                </a:r>
                <a:endParaRPr lang="en-US" altLang="zh-CN" sz="1050" dirty="0">
                  <a:solidFill>
                    <a:srgbClr val="000000"/>
                  </a:solidFill>
                  <a:latin typeface="+mn-ea"/>
                </a:endParaRPr>
              </a:p>
              <a:p>
                <a:pPr algn="ctr"/>
                <a:r>
                  <a:rPr lang="zh-CN" altLang="en-US" sz="1050" dirty="0">
                    <a:solidFill>
                      <a:srgbClr val="000000"/>
                    </a:solidFill>
                    <a:latin typeface="+mn-ea"/>
                  </a:rPr>
                  <a:t>（人类福利）</a:t>
                </a:r>
              </a:p>
            </p:txBody>
          </p:sp>
          <p:sp>
            <p:nvSpPr>
              <p:cNvPr id="11" name="TextBox 29"/>
              <p:cNvSpPr txBox="1"/>
              <p:nvPr/>
            </p:nvSpPr>
            <p:spPr>
              <a:xfrm>
                <a:off x="3181069" y="3420390"/>
                <a:ext cx="851011" cy="356201"/>
              </a:xfrm>
              <a:prstGeom prst="rect">
                <a:avLst/>
              </a:prstGeom>
              <a:noFill/>
            </p:spPr>
            <p:txBody>
              <a:bodyPr wrap="none" rtlCol="0">
                <a:spAutoFit/>
              </a:bodyPr>
              <a:lstStyle/>
              <a:p>
                <a:pPr algn="ctr"/>
                <a:r>
                  <a:rPr lang="zh-CN" altLang="en-US" sz="1050" dirty="0">
                    <a:solidFill>
                      <a:srgbClr val="000000"/>
                    </a:solidFill>
                    <a:latin typeface="+mn-ea"/>
                  </a:rPr>
                  <a:t>消费者</a:t>
                </a:r>
                <a:endParaRPr lang="en-US" altLang="zh-CN" sz="1050" dirty="0">
                  <a:solidFill>
                    <a:srgbClr val="000000"/>
                  </a:solidFill>
                  <a:latin typeface="+mn-ea"/>
                </a:endParaRPr>
              </a:p>
              <a:p>
                <a:pPr algn="ctr"/>
                <a:r>
                  <a:rPr lang="zh-CN" altLang="en-US" sz="1050" dirty="0">
                    <a:solidFill>
                      <a:srgbClr val="000000"/>
                    </a:solidFill>
                    <a:latin typeface="+mn-ea"/>
                  </a:rPr>
                  <a:t>（满足欲望）</a:t>
                </a:r>
              </a:p>
            </p:txBody>
          </p:sp>
          <p:sp>
            <p:nvSpPr>
              <p:cNvPr id="12" name="TextBox 30"/>
              <p:cNvSpPr txBox="1"/>
              <p:nvPr/>
            </p:nvSpPr>
            <p:spPr>
              <a:xfrm>
                <a:off x="4944219" y="3413770"/>
                <a:ext cx="620116" cy="356201"/>
              </a:xfrm>
              <a:prstGeom prst="rect">
                <a:avLst/>
              </a:prstGeom>
              <a:noFill/>
            </p:spPr>
            <p:txBody>
              <a:bodyPr wrap="none" rtlCol="0">
                <a:spAutoFit/>
              </a:bodyPr>
              <a:lstStyle/>
              <a:p>
                <a:pPr algn="ctr"/>
                <a:r>
                  <a:rPr lang="zh-CN" altLang="en-US" sz="1050" dirty="0">
                    <a:solidFill>
                      <a:srgbClr val="000000"/>
                    </a:solidFill>
                    <a:latin typeface="+mn-ea"/>
                  </a:rPr>
                  <a:t>公司</a:t>
                </a:r>
                <a:endParaRPr lang="en-US" altLang="zh-CN" sz="1050" dirty="0">
                  <a:solidFill>
                    <a:srgbClr val="000000"/>
                  </a:solidFill>
                  <a:latin typeface="+mn-ea"/>
                </a:endParaRPr>
              </a:p>
              <a:p>
                <a:pPr algn="ctr"/>
                <a:r>
                  <a:rPr lang="zh-CN" altLang="en-US" sz="1050" dirty="0">
                    <a:solidFill>
                      <a:srgbClr val="000000"/>
                    </a:solidFill>
                    <a:latin typeface="+mn-ea"/>
                  </a:rPr>
                  <a:t>（利润）</a:t>
                </a:r>
              </a:p>
            </p:txBody>
          </p:sp>
          <p:sp>
            <p:nvSpPr>
              <p:cNvPr id="13" name="TextBox 31"/>
              <p:cNvSpPr txBox="1"/>
              <p:nvPr/>
            </p:nvSpPr>
            <p:spPr>
              <a:xfrm>
                <a:off x="3665924" y="3777178"/>
                <a:ext cx="1665841" cy="253916"/>
              </a:xfrm>
              <a:prstGeom prst="rect">
                <a:avLst/>
              </a:prstGeom>
              <a:noFill/>
            </p:spPr>
            <p:txBody>
              <a:bodyPr wrap="none" rtlCol="0">
                <a:spAutoFit/>
              </a:bodyPr>
              <a:lstStyle/>
              <a:p>
                <a:pPr algn="ctr"/>
                <a:r>
                  <a:rPr lang="zh-CN" altLang="en-US" sz="1050" b="1" dirty="0">
                    <a:solidFill>
                      <a:srgbClr val="000000"/>
                    </a:solidFill>
                    <a:latin typeface="+mn-ea"/>
                  </a:rPr>
                  <a:t>社会营销观念的基本要素</a:t>
                </a:r>
              </a:p>
            </p:txBody>
          </p:sp>
        </p:grpSp>
      </p:grpSp>
    </p:spTree>
    <p:extLst>
      <p:ext uri="{BB962C8B-B14F-4D97-AF65-F5344CB8AC3E}">
        <p14:creationId xmlns:p14="http://schemas.microsoft.com/office/powerpoint/2010/main" val="30147507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1.3  </a:t>
            </a:r>
            <a:r>
              <a:rPr lang="zh-CN" altLang="zh-CN" b="1" dirty="0"/>
              <a:t>我国汽车工业与汽车市场的发展</a:t>
            </a:r>
            <a:br>
              <a:rPr lang="zh-CN" altLang="zh-CN" b="1" dirty="0"/>
            </a:br>
            <a:endParaRPr lang="zh-CN" altLang="en-US" dirty="0"/>
          </a:p>
        </p:txBody>
      </p:sp>
      <p:sp>
        <p:nvSpPr>
          <p:cNvPr id="3" name="内容占位符 2"/>
          <p:cNvSpPr>
            <a:spLocks noGrp="1"/>
          </p:cNvSpPr>
          <p:nvPr>
            <p:ph idx="1"/>
          </p:nvPr>
        </p:nvSpPr>
        <p:spPr>
          <a:xfrm>
            <a:off x="728664" y="1308101"/>
            <a:ext cx="8235824" cy="5008564"/>
          </a:xfrm>
        </p:spPr>
        <p:txBody>
          <a:bodyPr/>
          <a:lstStyle/>
          <a:p>
            <a:r>
              <a:rPr lang="en-US" altLang="zh-CN" dirty="0"/>
              <a:t>1.3.1</a:t>
            </a:r>
            <a:r>
              <a:rPr lang="zh-CN" altLang="en-US" dirty="0"/>
              <a:t>中国汽车工业的发展历程</a:t>
            </a:r>
            <a:endParaRPr lang="en-US" altLang="zh-CN" dirty="0"/>
          </a:p>
          <a:p>
            <a:r>
              <a:rPr lang="en-US" altLang="zh-CN" sz="1800" dirty="0"/>
              <a:t>1</a:t>
            </a:r>
            <a:r>
              <a:rPr lang="zh-CN" altLang="zh-CN" sz="1800" dirty="0"/>
              <a:t>．第一阶段从</a:t>
            </a:r>
            <a:r>
              <a:rPr lang="en-US" altLang="zh-CN" sz="1800" dirty="0"/>
              <a:t>1953</a:t>
            </a:r>
            <a:r>
              <a:rPr lang="zh-CN" altLang="zh-CN" sz="1800" dirty="0"/>
              <a:t>年到</a:t>
            </a:r>
            <a:r>
              <a:rPr lang="en-US" altLang="zh-CN" sz="1800" dirty="0"/>
              <a:t>1978</a:t>
            </a:r>
            <a:r>
              <a:rPr lang="zh-CN" altLang="zh-CN" sz="1800" dirty="0"/>
              <a:t>年，是我国汽车工业的基本建设阶段</a:t>
            </a:r>
          </a:p>
          <a:p>
            <a:r>
              <a:rPr lang="en-US" altLang="zh-CN" sz="1800" dirty="0"/>
              <a:t>2</a:t>
            </a:r>
            <a:r>
              <a:rPr lang="zh-CN" altLang="zh-CN" sz="1800" dirty="0"/>
              <a:t>．第二个阶段从</a:t>
            </a:r>
            <a:r>
              <a:rPr lang="en-US" altLang="zh-CN" sz="1800" dirty="0"/>
              <a:t>1979</a:t>
            </a:r>
            <a:r>
              <a:rPr lang="zh-CN" altLang="zh-CN" sz="1800" dirty="0"/>
              <a:t>年至</a:t>
            </a:r>
            <a:r>
              <a:rPr lang="en-US" altLang="zh-CN" sz="1800" dirty="0"/>
              <a:t>2001</a:t>
            </a:r>
            <a:r>
              <a:rPr lang="zh-CN" altLang="zh-CN" sz="1800" dirty="0"/>
              <a:t>年，是我国汽车工业的结构调整阶段</a:t>
            </a:r>
          </a:p>
          <a:p>
            <a:r>
              <a:rPr lang="zh-CN" altLang="zh-CN" sz="1800" dirty="0"/>
              <a:t>这个阶段也可以分为两个历史时期：</a:t>
            </a:r>
          </a:p>
          <a:p>
            <a:r>
              <a:rPr lang="zh-CN" altLang="zh-CN" sz="1800" dirty="0"/>
              <a:t>（</a:t>
            </a:r>
            <a:r>
              <a:rPr lang="en-US" altLang="zh-CN" sz="1800" dirty="0"/>
              <a:t>1</a:t>
            </a:r>
            <a:r>
              <a:rPr lang="zh-CN" altLang="zh-CN" sz="1800" dirty="0"/>
              <a:t>）从</a:t>
            </a:r>
            <a:r>
              <a:rPr lang="en-US" altLang="zh-CN" sz="1800" dirty="0"/>
              <a:t>1979</a:t>
            </a:r>
            <a:r>
              <a:rPr lang="zh-CN" altLang="zh-CN" sz="1800" dirty="0"/>
              <a:t>年至</a:t>
            </a:r>
            <a:r>
              <a:rPr lang="en-US" altLang="zh-CN" sz="1800" dirty="0"/>
              <a:t>1993</a:t>
            </a:r>
            <a:r>
              <a:rPr lang="zh-CN" altLang="zh-CN" sz="1800" dirty="0"/>
              <a:t>年，我国汽车产业的产量获得极大发展</a:t>
            </a:r>
            <a:r>
              <a:rPr lang="en-US" altLang="zh-CN" sz="1800" dirty="0"/>
              <a:t> </a:t>
            </a:r>
            <a:endParaRPr lang="zh-CN" altLang="zh-CN" sz="1800" dirty="0"/>
          </a:p>
          <a:p>
            <a:r>
              <a:rPr lang="zh-CN" altLang="zh-CN" sz="1800" dirty="0"/>
              <a:t>（</a:t>
            </a:r>
            <a:r>
              <a:rPr lang="en-US" altLang="zh-CN" sz="1800" dirty="0"/>
              <a:t>2</a:t>
            </a:r>
            <a:r>
              <a:rPr lang="zh-CN" altLang="zh-CN" sz="1800" dirty="0"/>
              <a:t>）从</a:t>
            </a:r>
            <a:r>
              <a:rPr lang="en-US" altLang="zh-CN" sz="1800" dirty="0"/>
              <a:t>1994</a:t>
            </a:r>
            <a:r>
              <a:rPr lang="zh-CN" altLang="zh-CN" sz="1800" dirty="0"/>
              <a:t>年至</a:t>
            </a:r>
            <a:r>
              <a:rPr lang="en-US" altLang="zh-CN" sz="1800" dirty="0"/>
              <a:t>2001</a:t>
            </a:r>
            <a:r>
              <a:rPr lang="zh-CN" altLang="zh-CN" sz="1800" dirty="0"/>
              <a:t>年，我国汽车产业的结构获得极大调整</a:t>
            </a:r>
          </a:p>
          <a:p>
            <a:r>
              <a:rPr lang="en-US" altLang="zh-CN" sz="1800" dirty="0"/>
              <a:t>3</a:t>
            </a:r>
            <a:r>
              <a:rPr lang="zh-CN" altLang="zh-CN" sz="1800" dirty="0"/>
              <a:t>．第三阶段从</a:t>
            </a:r>
            <a:r>
              <a:rPr lang="en-US" altLang="zh-CN" sz="1800" dirty="0"/>
              <a:t>2002</a:t>
            </a:r>
            <a:r>
              <a:rPr lang="zh-CN" altLang="zh-CN" sz="1800" dirty="0"/>
              <a:t>年开始，直到目前为止，是我国汽车工业与国际接轨的阶段</a:t>
            </a:r>
          </a:p>
          <a:p>
            <a:r>
              <a:rPr lang="en-US" altLang="zh-CN" sz="1800" dirty="0"/>
              <a:t> </a:t>
            </a:r>
            <a:r>
              <a:rPr lang="zh-CN" altLang="zh-CN" sz="1800" dirty="0"/>
              <a:t>这个阶段，我国汽车产业发展具有以下主要特点：</a:t>
            </a:r>
          </a:p>
          <a:p>
            <a:r>
              <a:rPr lang="zh-CN" altLang="zh-CN" sz="1800" dirty="0"/>
              <a:t>（</a:t>
            </a:r>
            <a:r>
              <a:rPr lang="en-US" altLang="zh-CN" sz="1800" dirty="0"/>
              <a:t>1</a:t>
            </a:r>
            <a:r>
              <a:rPr lang="zh-CN" altLang="zh-CN" sz="1800" dirty="0"/>
              <a:t>）汽车产销规模实现快速增长。</a:t>
            </a:r>
          </a:p>
          <a:p>
            <a:r>
              <a:rPr lang="zh-CN" altLang="zh-CN" sz="1800" dirty="0"/>
              <a:t>（</a:t>
            </a:r>
            <a:r>
              <a:rPr lang="en-US" altLang="zh-CN" sz="1800" dirty="0"/>
              <a:t>2</a:t>
            </a:r>
            <a:r>
              <a:rPr lang="zh-CN" altLang="zh-CN" sz="1800" dirty="0"/>
              <a:t>）汽车产品结构发生重大变化。</a:t>
            </a:r>
          </a:p>
          <a:p>
            <a:r>
              <a:rPr lang="zh-CN" altLang="zh-CN" sz="1800" dirty="0"/>
              <a:t>（</a:t>
            </a:r>
            <a:r>
              <a:rPr lang="en-US" altLang="zh-CN" sz="1800" dirty="0"/>
              <a:t>3</a:t>
            </a:r>
            <a:r>
              <a:rPr lang="zh-CN" altLang="zh-CN" sz="1800" dirty="0"/>
              <a:t>）汽车产品质量得到极大提高。</a:t>
            </a:r>
          </a:p>
          <a:p>
            <a:r>
              <a:rPr lang="zh-CN" altLang="zh-CN" sz="1800" dirty="0"/>
              <a:t>（</a:t>
            </a:r>
            <a:r>
              <a:rPr lang="en-US" altLang="zh-CN" sz="1800" dirty="0"/>
              <a:t>4</a:t>
            </a:r>
            <a:r>
              <a:rPr lang="zh-CN" altLang="zh-CN" sz="1800" dirty="0"/>
              <a:t>）企业综合素质得到全面提升汽车工业成功经受住了入世考验。</a:t>
            </a:r>
          </a:p>
          <a:p>
            <a:endParaRPr lang="zh-CN" altLang="en-US" sz="18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3390268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1.3.2</a:t>
            </a:r>
            <a:r>
              <a:rPr lang="zh-CN" altLang="en-US" dirty="0"/>
              <a:t>中国汽车市场的发展</a:t>
            </a:r>
          </a:p>
          <a:p>
            <a:r>
              <a:rPr lang="en-US" altLang="zh-CN" dirty="0"/>
              <a:t>1.</a:t>
            </a:r>
            <a:r>
              <a:rPr lang="zh-CN" altLang="en-US" dirty="0"/>
              <a:t>中国汽车市场的形成过程</a:t>
            </a:r>
          </a:p>
          <a:p>
            <a:r>
              <a:rPr lang="zh-CN" altLang="en-US" dirty="0"/>
              <a:t>（</a:t>
            </a:r>
            <a:r>
              <a:rPr lang="en-US" altLang="zh-CN" dirty="0"/>
              <a:t>1</a:t>
            </a:r>
            <a:r>
              <a:rPr lang="zh-CN" altLang="en-US" dirty="0"/>
              <a:t>）孕育阶段</a:t>
            </a:r>
          </a:p>
          <a:p>
            <a:r>
              <a:rPr lang="zh-CN" altLang="en-US" dirty="0"/>
              <a:t>（</a:t>
            </a:r>
            <a:r>
              <a:rPr lang="en-US" altLang="zh-CN" dirty="0"/>
              <a:t>2</a:t>
            </a:r>
            <a:r>
              <a:rPr lang="zh-CN" altLang="en-US" dirty="0"/>
              <a:t>）诞生阶段</a:t>
            </a:r>
          </a:p>
          <a:p>
            <a:r>
              <a:rPr lang="zh-CN" altLang="en-US" dirty="0"/>
              <a:t>（</a:t>
            </a:r>
            <a:r>
              <a:rPr lang="en-US" altLang="zh-CN" dirty="0"/>
              <a:t>3</a:t>
            </a:r>
            <a:r>
              <a:rPr lang="zh-CN" altLang="en-US" dirty="0"/>
              <a:t>）市场主体多元化成长阶段</a:t>
            </a:r>
          </a:p>
          <a:p>
            <a:r>
              <a:rPr lang="en-US" altLang="zh-CN" dirty="0"/>
              <a:t>2.</a:t>
            </a:r>
            <a:r>
              <a:rPr lang="zh-CN" altLang="en-US" dirty="0"/>
              <a:t>中国汽车市场的特点</a:t>
            </a:r>
          </a:p>
          <a:p>
            <a:r>
              <a:rPr lang="zh-CN" altLang="en-US" dirty="0"/>
              <a:t>（</a:t>
            </a:r>
            <a:r>
              <a:rPr lang="en-US" altLang="zh-CN" dirty="0"/>
              <a:t>1</a:t>
            </a:r>
            <a:r>
              <a:rPr lang="zh-CN" altLang="en-US" dirty="0"/>
              <a:t>）市场总需求快速增长，轿车增幅尤为突出</a:t>
            </a:r>
          </a:p>
          <a:p>
            <a:r>
              <a:rPr lang="zh-CN" altLang="en-US" dirty="0"/>
              <a:t>（</a:t>
            </a:r>
            <a:r>
              <a:rPr lang="en-US" altLang="zh-CN" dirty="0"/>
              <a:t>2</a:t>
            </a:r>
            <a:r>
              <a:rPr lang="zh-CN" altLang="en-US" dirty="0"/>
              <a:t>）销售渠道向二三线城市转移</a:t>
            </a:r>
          </a:p>
          <a:p>
            <a:r>
              <a:rPr lang="zh-CN" altLang="en-US" dirty="0"/>
              <a:t>（</a:t>
            </a:r>
            <a:r>
              <a:rPr lang="en-US" altLang="zh-CN" dirty="0"/>
              <a:t>3</a:t>
            </a:r>
            <a:r>
              <a:rPr lang="zh-CN" altLang="en-US" dirty="0"/>
              <a:t>）市场环境和市场秩序逐步规范</a:t>
            </a:r>
          </a:p>
          <a:p>
            <a:r>
              <a:rPr lang="zh-CN" altLang="en-US" dirty="0"/>
              <a:t>（</a:t>
            </a:r>
            <a:r>
              <a:rPr lang="en-US" altLang="zh-CN" dirty="0"/>
              <a:t>4</a:t>
            </a:r>
            <a:r>
              <a:rPr lang="zh-CN" altLang="en-US" dirty="0"/>
              <a:t>）汽车交易和消费行为趋于理性化</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3456939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汽车市场的概念</a:t>
            </a:r>
          </a:p>
        </p:txBody>
      </p:sp>
      <p:sp>
        <p:nvSpPr>
          <p:cNvPr id="3" name="内容占位符 2"/>
          <p:cNvSpPr>
            <a:spLocks noGrp="1"/>
          </p:cNvSpPr>
          <p:nvPr>
            <p:ph idx="1"/>
          </p:nvPr>
        </p:nvSpPr>
        <p:spPr/>
        <p:txBody>
          <a:bodyPr/>
          <a:lstStyle/>
          <a:p>
            <a:r>
              <a:rPr lang="zh-CN" altLang="en-US" sz="2400" dirty="0"/>
              <a:t>汽车市场是将汽车作为商品进行交换的场所，是汽车的买方、卖方和中间商组成的一个有机的整体。</a:t>
            </a:r>
            <a:endParaRPr lang="en-US" altLang="zh-CN" sz="2400" dirty="0"/>
          </a:p>
          <a:p>
            <a:endParaRPr lang="en-US" altLang="zh-CN" sz="2400" dirty="0"/>
          </a:p>
          <a:p>
            <a:r>
              <a:rPr lang="en-US" altLang="zh-CN" sz="2400" dirty="0"/>
              <a:t>1.1.2</a:t>
            </a:r>
            <a:r>
              <a:rPr lang="zh-CN" altLang="en-US" sz="2400" dirty="0"/>
              <a:t>汽车市场营销的概念</a:t>
            </a:r>
          </a:p>
          <a:p>
            <a:r>
              <a:rPr lang="en-US" altLang="zh-CN" sz="2400" dirty="0"/>
              <a:t>1.</a:t>
            </a:r>
            <a:r>
              <a:rPr lang="zh-CN" altLang="en-US" sz="2400" dirty="0"/>
              <a:t>市场营销的概念</a:t>
            </a:r>
          </a:p>
          <a:p>
            <a:pPr>
              <a:lnSpc>
                <a:spcPct val="100000"/>
              </a:lnSpc>
            </a:pPr>
            <a:r>
              <a:rPr lang="zh-CN" altLang="en-US" sz="2800" dirty="0"/>
              <a:t>美国西北大学教授</a:t>
            </a:r>
            <a:r>
              <a:rPr lang="zh-CN" altLang="en-US" sz="2800" dirty="0">
                <a:solidFill>
                  <a:srgbClr val="C00000"/>
                </a:solidFill>
                <a:effectLst>
                  <a:outerShdw blurRad="38100" dist="38100" dir="2700000" algn="tl">
                    <a:srgbClr val="000000">
                      <a:alpha val="43137"/>
                    </a:srgbClr>
                  </a:outerShdw>
                </a:effectLst>
              </a:rPr>
              <a:t>菲利普</a:t>
            </a:r>
            <a:r>
              <a:rPr lang="en-US" altLang="zh-CN" sz="2800" dirty="0">
                <a:solidFill>
                  <a:srgbClr val="C00000"/>
                </a:solidFill>
                <a:effectLst>
                  <a:outerShdw blurRad="38100" dist="38100" dir="2700000" algn="tl">
                    <a:srgbClr val="000000">
                      <a:alpha val="43137"/>
                    </a:srgbClr>
                  </a:outerShdw>
                </a:effectLst>
              </a:rPr>
              <a:t>·</a:t>
            </a:r>
            <a:r>
              <a:rPr lang="zh-CN" altLang="en-US" sz="2800" dirty="0">
                <a:solidFill>
                  <a:srgbClr val="C00000"/>
                </a:solidFill>
                <a:effectLst>
                  <a:outerShdw blurRad="38100" dist="38100" dir="2700000" algn="tl">
                    <a:srgbClr val="000000">
                      <a:alpha val="43137"/>
                    </a:srgbClr>
                  </a:outerShdw>
                </a:effectLst>
              </a:rPr>
              <a:t>科特勒</a:t>
            </a:r>
            <a:r>
              <a:rPr lang="zh-CN" altLang="en-US" sz="2800" dirty="0"/>
              <a:t>认为，</a:t>
            </a:r>
            <a:r>
              <a:rPr lang="zh-CN" altLang="en-US" sz="2800" dirty="0">
                <a:solidFill>
                  <a:srgbClr val="C00000"/>
                </a:solidFill>
                <a:latin typeface="微软雅黑" panose="020B0503020204020204" pitchFamily="34" charset="-122"/>
                <a:ea typeface="微软雅黑" panose="020B0503020204020204" pitchFamily="34" charset="-122"/>
              </a:rPr>
              <a:t>市场营销是</a:t>
            </a:r>
            <a:r>
              <a:rPr lang="zh-CN" altLang="en-US" sz="2800" dirty="0">
                <a:solidFill>
                  <a:schemeClr val="accent1">
                    <a:lumMod val="75000"/>
                  </a:schemeClr>
                </a:solidFill>
                <a:latin typeface="微软雅黑" panose="020B0503020204020204" pitchFamily="34" charset="-122"/>
                <a:ea typeface="微软雅黑" panose="020B0503020204020204" pitchFamily="34" charset="-122"/>
              </a:rPr>
              <a:t>个人和集体</a:t>
            </a:r>
            <a:r>
              <a:rPr lang="zh-CN" altLang="en-US" sz="2800" dirty="0">
                <a:solidFill>
                  <a:srgbClr val="C00000"/>
                </a:solidFill>
                <a:latin typeface="微软雅黑" panose="020B0503020204020204" pitchFamily="34" charset="-122"/>
                <a:ea typeface="微软雅黑" panose="020B0503020204020204" pitchFamily="34" charset="-122"/>
              </a:rPr>
              <a:t>通过</a:t>
            </a:r>
            <a:r>
              <a:rPr lang="zh-CN" altLang="en-US" sz="2800" dirty="0">
                <a:solidFill>
                  <a:schemeClr val="accent1">
                    <a:lumMod val="75000"/>
                  </a:schemeClr>
                </a:solidFill>
                <a:latin typeface="微软雅黑" panose="020B0503020204020204" pitchFamily="34" charset="-122"/>
                <a:ea typeface="微软雅黑" panose="020B0503020204020204" pitchFamily="34" charset="-122"/>
              </a:rPr>
              <a:t>创造</a:t>
            </a:r>
            <a:r>
              <a:rPr lang="zh-CN" altLang="en-US" sz="2800" dirty="0">
                <a:solidFill>
                  <a:srgbClr val="C00000"/>
                </a:solidFill>
                <a:latin typeface="微软雅黑" panose="020B0503020204020204" pitchFamily="34" charset="-122"/>
                <a:ea typeface="微软雅黑" panose="020B0503020204020204" pitchFamily="34" charset="-122"/>
              </a:rPr>
              <a:t>并同别人进行</a:t>
            </a:r>
            <a:r>
              <a:rPr lang="zh-CN" altLang="en-US" sz="2800" dirty="0">
                <a:solidFill>
                  <a:schemeClr val="accent1">
                    <a:lumMod val="75000"/>
                  </a:schemeClr>
                </a:solidFill>
                <a:latin typeface="微软雅黑" panose="020B0503020204020204" pitchFamily="34" charset="-122"/>
                <a:ea typeface="微软雅黑" panose="020B0503020204020204" pitchFamily="34" charset="-122"/>
              </a:rPr>
              <a:t>交换</a:t>
            </a:r>
            <a:r>
              <a:rPr lang="zh-CN" altLang="en-US" sz="2800" dirty="0">
                <a:solidFill>
                  <a:srgbClr val="0070C0"/>
                </a:solidFill>
                <a:latin typeface="微软雅黑" panose="020B0503020204020204" pitchFamily="34" charset="-122"/>
                <a:ea typeface="微软雅黑" panose="020B0503020204020204" pitchFamily="34" charset="-122"/>
              </a:rPr>
              <a:t>产品和价值</a:t>
            </a:r>
            <a:r>
              <a:rPr lang="zh-CN" altLang="en-US" sz="2800" dirty="0">
                <a:solidFill>
                  <a:srgbClr val="C00000"/>
                </a:solidFill>
                <a:latin typeface="微软雅黑" panose="020B0503020204020204" pitchFamily="34" charset="-122"/>
                <a:ea typeface="微软雅黑" panose="020B0503020204020204" pitchFamily="34" charset="-122"/>
              </a:rPr>
              <a:t>，以获得其</a:t>
            </a:r>
            <a:r>
              <a:rPr lang="zh-CN" altLang="en-US" sz="2800" dirty="0">
                <a:solidFill>
                  <a:schemeClr val="accent1">
                    <a:lumMod val="75000"/>
                  </a:schemeClr>
                </a:solidFill>
                <a:latin typeface="微软雅黑" panose="020B0503020204020204" pitchFamily="34" charset="-122"/>
                <a:ea typeface="微软雅黑" panose="020B0503020204020204" pitchFamily="34" charset="-122"/>
              </a:rPr>
              <a:t>所需所欲</a:t>
            </a:r>
            <a:r>
              <a:rPr lang="zh-CN" altLang="en-US" sz="2800" dirty="0">
                <a:solidFill>
                  <a:srgbClr val="C00000"/>
                </a:solidFill>
                <a:latin typeface="微软雅黑" panose="020B0503020204020204" pitchFamily="34" charset="-122"/>
                <a:ea typeface="微软雅黑" panose="020B0503020204020204" pitchFamily="34" charset="-122"/>
              </a:rPr>
              <a:t>之物的一种</a:t>
            </a:r>
            <a:r>
              <a:rPr lang="zh-CN" altLang="en-US" sz="2800" dirty="0">
                <a:solidFill>
                  <a:schemeClr val="accent1">
                    <a:lumMod val="75000"/>
                  </a:schemeClr>
                </a:solidFill>
                <a:latin typeface="微软雅黑" panose="020B0503020204020204" pitchFamily="34" charset="-122"/>
                <a:ea typeface="微软雅黑" panose="020B0503020204020204" pitchFamily="34" charset="-122"/>
              </a:rPr>
              <a:t>社会过程</a:t>
            </a:r>
            <a:r>
              <a:rPr lang="zh-CN" altLang="en-US" sz="2800" dirty="0">
                <a:solidFill>
                  <a:srgbClr val="C00000"/>
                </a:solidFill>
                <a:latin typeface="微软雅黑" panose="020B0503020204020204" pitchFamily="34" charset="-122"/>
                <a:ea typeface="微软雅黑" panose="020B0503020204020204" pitchFamily="34" charset="-122"/>
              </a:rPr>
              <a:t>。</a:t>
            </a:r>
          </a:p>
          <a:p>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
        <p:nvSpPr>
          <p:cNvPr id="6" name="Text Box 5"/>
          <p:cNvSpPr txBox="1">
            <a:spLocks noChangeArrowheads="1"/>
          </p:cNvSpPr>
          <p:nvPr/>
        </p:nvSpPr>
        <p:spPr bwMode="auto">
          <a:xfrm>
            <a:off x="1115616" y="5157192"/>
            <a:ext cx="6696744" cy="1015663"/>
          </a:xfrm>
          <a:prstGeom prst="rect">
            <a:avLst/>
          </a:prstGeom>
          <a:noFill/>
          <a:ln w="38100">
            <a:solidFill>
              <a:srgbClr val="66FF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spcBef>
                <a:spcPct val="50000"/>
              </a:spcBef>
            </a:pPr>
            <a:r>
              <a:rPr lang="zh-CN" altLang="en-US" sz="2400" dirty="0">
                <a:latin typeface="微软雅黑" panose="020B0503020204020204" pitchFamily="34" charset="-122"/>
                <a:ea typeface="微软雅黑" panose="020B0503020204020204" pitchFamily="34" charset="-122"/>
              </a:rPr>
              <a:t>市场营销的目的就是使销售成为不必要</a:t>
            </a:r>
          </a:p>
          <a:p>
            <a:pPr algn="r" eaLnBrk="1" hangingPunct="1">
              <a:spcBef>
                <a:spcPct val="50000"/>
              </a:spcBef>
            </a:pPr>
            <a:r>
              <a:rPr lang="en-US" altLang="zh-CN" sz="2400" dirty="0">
                <a:solidFill>
                  <a:schemeClr val="tx2"/>
                </a:solidFill>
                <a:ea typeface="楷体_GB2312" pitchFamily="49" charset="-122"/>
              </a:rPr>
              <a:t>——</a:t>
            </a:r>
            <a:r>
              <a:rPr lang="zh-CN" altLang="en-US" sz="2400" dirty="0">
                <a:solidFill>
                  <a:schemeClr val="tx2"/>
                </a:solidFill>
                <a:ea typeface="楷体_GB2312" pitchFamily="49" charset="-122"/>
              </a:rPr>
              <a:t>德鲁克</a:t>
            </a:r>
          </a:p>
        </p:txBody>
      </p:sp>
    </p:spTree>
    <p:extLst>
      <p:ext uri="{BB962C8B-B14F-4D97-AF65-F5344CB8AC3E}">
        <p14:creationId xmlns:p14="http://schemas.microsoft.com/office/powerpoint/2010/main" val="215903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iterate type="lt">
                                    <p:tmAbs val="100"/>
                                  </p:iterate>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3.</a:t>
            </a:r>
            <a:r>
              <a:rPr lang="zh-CN" altLang="zh-CN" dirty="0"/>
              <a:t>当前汽车营销存在的主要问题</a:t>
            </a:r>
          </a:p>
          <a:p>
            <a:r>
              <a:rPr lang="zh-CN" altLang="zh-CN" dirty="0"/>
              <a:t>（</a:t>
            </a:r>
            <a:r>
              <a:rPr lang="en-US" altLang="zh-CN" dirty="0"/>
              <a:t>1</a:t>
            </a:r>
            <a:r>
              <a:rPr lang="zh-CN" altLang="zh-CN" dirty="0"/>
              <a:t>）</a:t>
            </a:r>
            <a:r>
              <a:rPr lang="en-US" altLang="zh-CN" dirty="0"/>
              <a:t>4S</a:t>
            </a:r>
            <a:r>
              <a:rPr lang="zh-CN" altLang="zh-CN" dirty="0"/>
              <a:t>店销售模式前景堪忧</a:t>
            </a:r>
          </a:p>
          <a:p>
            <a:r>
              <a:rPr lang="zh-CN" altLang="zh-CN" dirty="0"/>
              <a:t>（</a:t>
            </a:r>
            <a:r>
              <a:rPr lang="en-US" altLang="zh-CN" dirty="0"/>
              <a:t>2</a:t>
            </a:r>
            <a:r>
              <a:rPr lang="zh-CN" altLang="zh-CN" dirty="0"/>
              <a:t>）品牌定位不明确</a:t>
            </a:r>
          </a:p>
          <a:p>
            <a:r>
              <a:rPr lang="zh-CN" altLang="zh-CN" dirty="0"/>
              <a:t>（</a:t>
            </a:r>
            <a:r>
              <a:rPr lang="en-US" altLang="zh-CN" dirty="0"/>
              <a:t>3</a:t>
            </a:r>
            <a:r>
              <a:rPr lang="zh-CN" altLang="zh-CN" dirty="0"/>
              <a:t>）营销模式过于单一，且雷同度高</a:t>
            </a:r>
          </a:p>
          <a:p>
            <a:r>
              <a:rPr lang="zh-CN" altLang="zh-CN" dirty="0"/>
              <a:t>（</a:t>
            </a:r>
            <a:r>
              <a:rPr lang="en-US" altLang="zh-CN" dirty="0"/>
              <a:t>4</a:t>
            </a:r>
            <a:r>
              <a:rPr lang="zh-CN" altLang="zh-CN" dirty="0"/>
              <a:t>）汽车服务意识薄弱</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314213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市场营销的核心概念</a:t>
            </a:r>
            <a:br>
              <a:rPr lang="zh-CN" altLang="en-US" sz="3200" dirty="0"/>
            </a:br>
            <a:endParaRPr lang="zh-CN" altLang="en-US" dirty="0"/>
          </a:p>
        </p:txBody>
      </p:sp>
      <p:sp>
        <p:nvSpPr>
          <p:cNvPr id="3" name="内容占位符 2"/>
          <p:cNvSpPr>
            <a:spLocks noGrp="1"/>
          </p:cNvSpPr>
          <p:nvPr>
            <p:ph idx="1"/>
          </p:nvPr>
        </p:nvSpPr>
        <p:spPr/>
        <p:txBody>
          <a:bodyPr/>
          <a:lstStyle/>
          <a:p>
            <a:r>
              <a:rPr lang="zh-CN" altLang="en-US" sz="2400" dirty="0">
                <a:solidFill>
                  <a:srgbClr val="C00000"/>
                </a:solidFill>
              </a:rPr>
              <a:t>（</a:t>
            </a:r>
            <a:r>
              <a:rPr lang="en-US" altLang="zh-CN" sz="2400" dirty="0">
                <a:solidFill>
                  <a:srgbClr val="C00000"/>
                </a:solidFill>
              </a:rPr>
              <a:t>1</a:t>
            </a:r>
            <a:r>
              <a:rPr lang="zh-CN" altLang="en-US" sz="2400" dirty="0">
                <a:solidFill>
                  <a:srgbClr val="C00000"/>
                </a:solidFill>
              </a:rPr>
              <a:t>）需要、欲望和需求</a:t>
            </a:r>
            <a:endParaRPr lang="en-US" altLang="zh-CN" sz="2400" dirty="0">
              <a:solidFill>
                <a:srgbClr val="C00000"/>
              </a:solidFill>
            </a:endParaRPr>
          </a:p>
          <a:p>
            <a:pPr>
              <a:lnSpc>
                <a:spcPct val="100000"/>
              </a:lnSpc>
              <a:buClr>
                <a:srgbClr val="C00000"/>
              </a:buClr>
              <a:buSzPct val="80000"/>
            </a:pPr>
            <a:r>
              <a:rPr lang="zh-CN" altLang="en-US" sz="2400" dirty="0">
                <a:latin typeface="+mn-ea"/>
              </a:rPr>
              <a:t>人类的</a:t>
            </a:r>
            <a:r>
              <a:rPr lang="zh-CN" altLang="en-US" sz="2400" b="1" u="sng" dirty="0">
                <a:solidFill>
                  <a:srgbClr val="C00000"/>
                </a:solidFill>
                <a:latin typeface="+mn-ea"/>
              </a:rPr>
              <a:t>需要</a:t>
            </a:r>
            <a:r>
              <a:rPr lang="en-US" altLang="zh-CN" sz="2400" b="1" u="sng" dirty="0">
                <a:solidFill>
                  <a:srgbClr val="C00000"/>
                </a:solidFill>
              </a:rPr>
              <a:t>(needs)</a:t>
            </a:r>
            <a:r>
              <a:rPr lang="zh-CN" altLang="en-US" sz="2400" dirty="0">
                <a:solidFill>
                  <a:srgbClr val="FF0000"/>
                </a:solidFill>
                <a:latin typeface="+mn-ea"/>
              </a:rPr>
              <a:t>是人类一种感觉到缺乏的状态</a:t>
            </a:r>
            <a:r>
              <a:rPr lang="zh-CN" altLang="en-US" sz="2400" dirty="0">
                <a:latin typeface="+mn-ea"/>
              </a:rPr>
              <a:t>，包括对食品、服装、温暖和安全的基本生理需要，对归属和情感的社会需要，以及对知识和自我表达的个人需要。</a:t>
            </a:r>
            <a:endParaRPr lang="en-US" altLang="zh-CN" sz="2400" dirty="0">
              <a:latin typeface="+mn-ea"/>
            </a:endParaRPr>
          </a:p>
          <a:p>
            <a:pPr>
              <a:lnSpc>
                <a:spcPct val="100000"/>
              </a:lnSpc>
              <a:buClr>
                <a:srgbClr val="C00000"/>
              </a:buClr>
              <a:buSzPct val="80000"/>
            </a:pPr>
            <a:r>
              <a:rPr lang="zh-CN" altLang="en-US" sz="2400" b="1" u="sng" dirty="0">
                <a:solidFill>
                  <a:srgbClr val="C00000"/>
                </a:solidFill>
                <a:latin typeface="+mn-ea"/>
              </a:rPr>
              <a:t>欲望</a:t>
            </a:r>
            <a:r>
              <a:rPr lang="en-US" altLang="zh-CN" sz="2400" b="1" u="sng" dirty="0">
                <a:solidFill>
                  <a:srgbClr val="C00000"/>
                </a:solidFill>
              </a:rPr>
              <a:t>(wants)</a:t>
            </a:r>
            <a:r>
              <a:rPr lang="zh-CN" altLang="en-US" sz="2400" dirty="0">
                <a:solidFill>
                  <a:srgbClr val="FF0000"/>
                </a:solidFill>
                <a:latin typeface="+mn-ea"/>
              </a:rPr>
              <a:t>是人类需要的表现形式</a:t>
            </a:r>
            <a:r>
              <a:rPr lang="zh-CN" altLang="en-US" sz="2400" dirty="0">
                <a:latin typeface="+mn-ea"/>
              </a:rPr>
              <a:t>，受到文化和个性的影响。欲望受一个人的社会背景所决定，是明确表达的满足需要的指向物。</a:t>
            </a:r>
            <a:endParaRPr lang="en-US" altLang="zh-CN" sz="2400" dirty="0">
              <a:latin typeface="+mn-ea"/>
            </a:endParaRPr>
          </a:p>
          <a:p>
            <a:pPr>
              <a:lnSpc>
                <a:spcPct val="100000"/>
              </a:lnSpc>
              <a:buClr>
                <a:srgbClr val="C00000"/>
              </a:buClr>
              <a:buSzPct val="80000"/>
            </a:pPr>
            <a:r>
              <a:rPr lang="zh-CN" altLang="en-US" sz="2400" b="1" u="sng" dirty="0">
                <a:solidFill>
                  <a:srgbClr val="C00000"/>
                </a:solidFill>
                <a:latin typeface="+mn-ea"/>
              </a:rPr>
              <a:t>需求</a:t>
            </a:r>
            <a:r>
              <a:rPr lang="en-US" altLang="zh-CN" sz="2400" b="1" u="sng" dirty="0">
                <a:solidFill>
                  <a:srgbClr val="C00000"/>
                </a:solidFill>
              </a:rPr>
              <a:t>(demands)</a:t>
            </a:r>
            <a:r>
              <a:rPr lang="zh-CN" altLang="en-US" sz="2400" dirty="0">
                <a:solidFill>
                  <a:srgbClr val="FF0000"/>
                </a:solidFill>
                <a:latin typeface="+mn-ea"/>
              </a:rPr>
              <a:t>是在购买能力的支持下， 欲望转化为需求</a:t>
            </a:r>
            <a:r>
              <a:rPr lang="zh-CN" altLang="en-US" sz="2400" dirty="0">
                <a:latin typeface="+mn-ea"/>
              </a:rPr>
              <a:t>。在既定的欲望和资源条件下，人们会选择能够产生最大价值和满意的产品。</a:t>
            </a:r>
            <a:endParaRPr lang="zh-CN" altLang="en-US" sz="2400" dirty="0">
              <a:solidFill>
                <a:srgbClr val="C00000"/>
              </a:solidFill>
            </a:endParaRPr>
          </a:p>
          <a:p>
            <a:endParaRPr lang="zh-CN" altLang="en-US" sz="2400" dirty="0">
              <a:solidFill>
                <a:srgbClr val="C00000"/>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Tree>
    <p:extLst>
      <p:ext uri="{BB962C8B-B14F-4D97-AF65-F5344CB8AC3E}">
        <p14:creationId xmlns:p14="http://schemas.microsoft.com/office/powerpoint/2010/main" val="4113837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马斯洛需求层次模式</a:t>
            </a:r>
          </a:p>
        </p:txBody>
      </p:sp>
      <p:sp>
        <p:nvSpPr>
          <p:cNvPr id="3" name="内容占位符 2"/>
          <p:cNvSpPr>
            <a:spLocks noGrp="1"/>
          </p:cNvSpPr>
          <p:nvPr>
            <p:ph idx="1"/>
          </p:nvPr>
        </p:nvSpPr>
        <p:spPr>
          <a:xfrm>
            <a:off x="1547663" y="1308101"/>
            <a:ext cx="2664297" cy="5008564"/>
          </a:xfrm>
        </p:spPr>
        <p:txBody>
          <a:bodyPr/>
          <a:lstStyle/>
          <a:p>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pic>
        <p:nvPicPr>
          <p:cNvPr id="21" name="图片 20"/>
          <p:cNvPicPr>
            <a:picLocks noChangeAspect="1"/>
          </p:cNvPicPr>
          <p:nvPr/>
        </p:nvPicPr>
        <p:blipFill>
          <a:blip r:embed="rId2"/>
          <a:stretch>
            <a:fillRect/>
          </a:stretch>
        </p:blipFill>
        <p:spPr>
          <a:xfrm>
            <a:off x="-324544" y="1033315"/>
            <a:ext cx="5659161" cy="3428719"/>
          </a:xfrm>
          <a:prstGeom prst="rect">
            <a:avLst/>
          </a:prstGeom>
        </p:spPr>
      </p:pic>
      <p:sp>
        <p:nvSpPr>
          <p:cNvPr id="22" name="矩形 21"/>
          <p:cNvSpPr/>
          <p:nvPr/>
        </p:nvSpPr>
        <p:spPr>
          <a:xfrm>
            <a:off x="3761953" y="873117"/>
            <a:ext cx="5382047" cy="5878532"/>
          </a:xfrm>
          <a:prstGeom prst="rect">
            <a:avLst/>
          </a:prstGeom>
        </p:spPr>
        <p:txBody>
          <a:bodyPr wrap="square">
            <a:spAutoFit/>
          </a:bodyPr>
          <a:lstStyle/>
          <a:p>
            <a:pPr marL="342900" indent="-342900">
              <a:spcBef>
                <a:spcPts val="600"/>
              </a:spcBef>
              <a:spcAft>
                <a:spcPts val="600"/>
              </a:spcAft>
              <a:buFont typeface="Wingdings" panose="05000000000000000000" pitchFamily="2" charset="2"/>
              <a:buChar char="n"/>
            </a:pPr>
            <a:r>
              <a:rPr lang="zh-CN" altLang="en-US" sz="2400" dirty="0"/>
              <a:t>生理需要。包括饥饿、干渴等方面的需要，这是人类最基本的需要，也是人类最首要的需要。</a:t>
            </a:r>
          </a:p>
          <a:p>
            <a:pPr marL="342900" indent="-342900">
              <a:spcBef>
                <a:spcPts val="600"/>
              </a:spcBef>
              <a:spcAft>
                <a:spcPts val="600"/>
              </a:spcAft>
              <a:buFont typeface="Wingdings" panose="05000000000000000000" pitchFamily="2" charset="2"/>
              <a:buChar char="n"/>
            </a:pPr>
            <a:r>
              <a:rPr lang="zh-CN" altLang="en-US" sz="2400" dirty="0"/>
              <a:t>安全需要。这是与人们为免遭肉体和心理损害有关的需要，最主要的是为保障人身安全和生活稳定。</a:t>
            </a:r>
            <a:endParaRPr lang="en-US" altLang="zh-CN" sz="2400" dirty="0"/>
          </a:p>
          <a:p>
            <a:pPr marL="342900" indent="-342900">
              <a:spcBef>
                <a:spcPts val="600"/>
              </a:spcBef>
              <a:spcAft>
                <a:spcPts val="600"/>
              </a:spcAft>
              <a:buFont typeface="Wingdings" panose="05000000000000000000" pitchFamily="2" charset="2"/>
              <a:buChar char="n"/>
            </a:pPr>
            <a:r>
              <a:rPr lang="zh-CN" altLang="en-US" sz="2400" dirty="0"/>
              <a:t>社会需要。即爱和归属感的需要，包括感情、亲昵、合群、爱人和被人爱等。</a:t>
            </a:r>
            <a:endParaRPr lang="en-US" altLang="zh-CN" sz="2400" dirty="0"/>
          </a:p>
          <a:p>
            <a:pPr marL="342900" indent="-342900">
              <a:spcBef>
                <a:spcPts val="600"/>
              </a:spcBef>
              <a:spcAft>
                <a:spcPts val="600"/>
              </a:spcAft>
              <a:buFont typeface="Wingdings" panose="05000000000000000000" pitchFamily="2" charset="2"/>
              <a:buChar char="n"/>
            </a:pPr>
            <a:r>
              <a:rPr lang="zh-CN" altLang="en-US" sz="2400" dirty="0"/>
              <a:t>尊重需要。包括威望、成就、自尊、被人看重和有身份等需要。</a:t>
            </a:r>
            <a:endParaRPr lang="en-US" altLang="zh-CN" sz="2400" dirty="0"/>
          </a:p>
          <a:p>
            <a:pPr marL="342900" indent="-342900">
              <a:spcBef>
                <a:spcPts val="600"/>
              </a:spcBef>
              <a:spcAft>
                <a:spcPts val="600"/>
              </a:spcAft>
              <a:buFont typeface="Wingdings" panose="05000000000000000000" pitchFamily="2" charset="2"/>
              <a:buChar char="n"/>
            </a:pPr>
            <a:r>
              <a:rPr lang="zh-CN" altLang="en-US" sz="2400" dirty="0"/>
              <a:t>自我实现需要。这是最高层次的需要，包括个人行使自主权及获得成就的需要。</a:t>
            </a:r>
            <a:endParaRPr lang="en-US" altLang="zh-CN" sz="2400" dirty="0"/>
          </a:p>
        </p:txBody>
      </p:sp>
    </p:spTree>
    <p:extLst>
      <p:ext uri="{BB962C8B-B14F-4D97-AF65-F5344CB8AC3E}">
        <p14:creationId xmlns:p14="http://schemas.microsoft.com/office/powerpoint/2010/main" val="93533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交换和交易</a:t>
            </a:r>
          </a:p>
        </p:txBody>
      </p:sp>
      <p:sp>
        <p:nvSpPr>
          <p:cNvPr id="3" name="内容占位符 2"/>
          <p:cNvSpPr>
            <a:spLocks noGrp="1"/>
          </p:cNvSpPr>
          <p:nvPr>
            <p:ph idx="1"/>
          </p:nvPr>
        </p:nvSpPr>
        <p:spPr/>
        <p:txBody>
          <a:bodyPr/>
          <a:lstStyle/>
          <a:p>
            <a:r>
              <a:rPr lang="zh-CN" altLang="en-US" sz="2400" dirty="0"/>
              <a:t>所谓交换，是指通过提供某种东西作为回报，从别人那里取得所需物品的行为。交换应被看作是一个过程而不是一个事件。</a:t>
            </a:r>
            <a:endParaRPr lang="en-US" altLang="zh-CN" sz="2400" dirty="0"/>
          </a:p>
          <a:p>
            <a:r>
              <a:rPr lang="zh-CN" altLang="en-US" sz="2400" dirty="0"/>
              <a:t>交易是交换活动的基本单元，是由双方之间的价值交换所构成的行为。</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Tree>
    <p:extLst>
      <p:ext uri="{BB962C8B-B14F-4D97-AF65-F5344CB8AC3E}">
        <p14:creationId xmlns:p14="http://schemas.microsoft.com/office/powerpoint/2010/main" val="9734932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顾客价值</a:t>
            </a:r>
          </a:p>
        </p:txBody>
      </p:sp>
      <p:sp>
        <p:nvSpPr>
          <p:cNvPr id="3" name="内容占位符 2"/>
          <p:cNvSpPr>
            <a:spLocks noGrp="1"/>
          </p:cNvSpPr>
          <p:nvPr>
            <p:ph idx="1"/>
          </p:nvPr>
        </p:nvSpPr>
        <p:spPr/>
        <p:txBody>
          <a:bodyPr/>
          <a:lstStyle/>
          <a:p>
            <a:r>
              <a:rPr lang="zh-CN" altLang="en-US" sz="2400" dirty="0">
                <a:solidFill>
                  <a:srgbClr val="C00000"/>
                </a:solidFill>
                <a:latin typeface="微软雅黑" panose="020B0503020204020204" pitchFamily="34" charset="-122"/>
                <a:ea typeface="微软雅黑" panose="020B0503020204020204" pitchFamily="34" charset="-122"/>
              </a:rPr>
              <a:t>顾客价值</a:t>
            </a:r>
            <a:r>
              <a:rPr lang="zh-CN" altLang="en-US" sz="2400" dirty="0">
                <a:latin typeface="微软雅黑" panose="020B0503020204020204" pitchFamily="34" charset="-122"/>
                <a:ea typeface="微软雅黑" panose="020B0503020204020204" pitchFamily="34" charset="-122"/>
              </a:rPr>
              <a:t>是指顾客拥有和使用某种产品所获得的</a:t>
            </a:r>
            <a:r>
              <a:rPr lang="zh-CN" altLang="en-US" sz="2400" dirty="0">
                <a:solidFill>
                  <a:srgbClr val="C00000"/>
                </a:solidFill>
                <a:latin typeface="微软雅黑" panose="020B0503020204020204" pitchFamily="34" charset="-122"/>
                <a:ea typeface="微软雅黑" panose="020B0503020204020204" pitchFamily="34" charset="-122"/>
              </a:rPr>
              <a:t>利益</a:t>
            </a:r>
            <a:r>
              <a:rPr lang="zh-CN" altLang="en-US" sz="2400" dirty="0">
                <a:latin typeface="微软雅黑" panose="020B0503020204020204" pitchFamily="34" charset="-122"/>
                <a:ea typeface="微软雅黑" panose="020B0503020204020204" pitchFamily="34" charset="-122"/>
              </a:rPr>
              <a:t>与为此所需要的</a:t>
            </a:r>
            <a:r>
              <a:rPr lang="zh-CN" altLang="en-US" sz="2400" dirty="0">
                <a:solidFill>
                  <a:srgbClr val="C00000"/>
                </a:solidFill>
                <a:latin typeface="微软雅黑" panose="020B0503020204020204" pitchFamily="34" charset="-122"/>
                <a:ea typeface="微软雅黑" panose="020B0503020204020204" pitchFamily="34" charset="-122"/>
              </a:rPr>
              <a:t>成本</a:t>
            </a:r>
            <a:r>
              <a:rPr lang="zh-CN" altLang="en-US" sz="2400" dirty="0">
                <a:latin typeface="微软雅黑" panose="020B0503020204020204" pitchFamily="34" charset="-122"/>
                <a:ea typeface="微软雅黑" panose="020B0503020204020204" pitchFamily="34" charset="-122"/>
              </a:rPr>
              <a:t>之间的</a:t>
            </a:r>
            <a:r>
              <a:rPr lang="zh-CN" altLang="en-US" sz="2400" dirty="0">
                <a:solidFill>
                  <a:srgbClr val="C00000"/>
                </a:solidFill>
                <a:latin typeface="微软雅黑" panose="020B0503020204020204" pitchFamily="34" charset="-122"/>
                <a:ea typeface="微软雅黑" panose="020B0503020204020204" pitchFamily="34" charset="-122"/>
              </a:rPr>
              <a:t>差额</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r>
              <a:rPr lang="zh-CN" altLang="en-US" sz="2400" b="1" dirty="0">
                <a:solidFill>
                  <a:srgbClr val="C00000"/>
                </a:solidFill>
                <a:latin typeface="+mn-ea"/>
              </a:rPr>
              <a:t>顾客让渡价值  </a:t>
            </a:r>
            <a:r>
              <a:rPr lang="en-US" altLang="zh-CN" sz="2400" b="1" dirty="0">
                <a:solidFill>
                  <a:srgbClr val="C00000"/>
                </a:solidFill>
                <a:latin typeface="+mn-ea"/>
              </a:rPr>
              <a:t>= </a:t>
            </a:r>
            <a:r>
              <a:rPr lang="zh-CN" altLang="en-US" sz="2400" b="1" dirty="0">
                <a:solidFill>
                  <a:srgbClr val="C00000"/>
                </a:solidFill>
                <a:latin typeface="+mn-ea"/>
              </a:rPr>
              <a:t>顾客总价值 </a:t>
            </a:r>
            <a:r>
              <a:rPr lang="en-US" altLang="zh-CN" sz="2400" b="1" dirty="0">
                <a:solidFill>
                  <a:srgbClr val="C00000"/>
                </a:solidFill>
                <a:latin typeface="+mn-ea"/>
              </a:rPr>
              <a:t>- </a:t>
            </a:r>
            <a:r>
              <a:rPr lang="zh-CN" altLang="en-US" sz="2400" b="1" dirty="0">
                <a:solidFill>
                  <a:srgbClr val="C00000"/>
                </a:solidFill>
                <a:latin typeface="+mn-ea"/>
              </a:rPr>
              <a:t>顾客总成本</a:t>
            </a:r>
            <a:endParaRPr lang="en-US" altLang="zh-CN" sz="2400" b="1" dirty="0">
              <a:solidFill>
                <a:srgbClr val="C00000"/>
              </a:solidFill>
              <a:latin typeface="+mn-ea"/>
            </a:endParaRPr>
          </a:p>
          <a:p>
            <a:pPr marL="0" indent="0">
              <a:lnSpc>
                <a:spcPct val="100000"/>
              </a:lnSpc>
              <a:spcAft>
                <a:spcPts val="0"/>
              </a:spcAft>
              <a:buNone/>
            </a:pPr>
            <a:r>
              <a:rPr lang="zh-CN" altLang="en-US" sz="2400" dirty="0">
                <a:latin typeface="+mn-ea"/>
              </a:rPr>
              <a:t>重要的是， 顾客常常不能“准确” 或“客观” 地判断价值， 他们依照</a:t>
            </a:r>
            <a:r>
              <a:rPr lang="zh-CN" altLang="en-US" sz="2800" dirty="0">
                <a:solidFill>
                  <a:srgbClr val="C00000"/>
                </a:solidFill>
                <a:latin typeface="微软雅黑" panose="020B0503020204020204" pitchFamily="34" charset="-122"/>
                <a:ea typeface="微软雅黑" panose="020B0503020204020204" pitchFamily="34" charset="-122"/>
              </a:rPr>
              <a:t>感知价值</a:t>
            </a:r>
            <a:r>
              <a:rPr lang="zh-CN" altLang="en-US" sz="2400" dirty="0">
                <a:latin typeface="+mn-ea"/>
              </a:rPr>
              <a:t>行事。</a:t>
            </a:r>
            <a:endParaRPr lang="en-US" altLang="zh-CN" sz="2400" dirty="0">
              <a:latin typeface="+mn-ea"/>
            </a:endParaRPr>
          </a:p>
          <a:p>
            <a:endParaRPr lang="en-US" altLang="zh-CN" sz="2400" b="1" dirty="0">
              <a:solidFill>
                <a:srgbClr val="C00000"/>
              </a:solidFill>
              <a:latin typeface="+mn-ea"/>
            </a:endParaRPr>
          </a:p>
          <a:p>
            <a:endParaRPr lang="en-US" altLang="zh-CN" dirty="0">
              <a:latin typeface="+mn-ea"/>
            </a:endParaRPr>
          </a:p>
          <a:p>
            <a:endParaRPr lang="en-US" altLang="zh-CN" dirty="0">
              <a:latin typeface="+mn-ea"/>
            </a:endParaRPr>
          </a:p>
          <a:p>
            <a:endParaRPr lang="en-US" altLang="zh-CN" dirty="0">
              <a:latin typeface="+mn-ea"/>
            </a:endParaRPr>
          </a:p>
          <a:p>
            <a:endParaRPr lang="zh-CN" altLang="en-US" dirty="0">
              <a:latin typeface="+mn-ea"/>
            </a:endParaRPr>
          </a:p>
          <a:p>
            <a:r>
              <a:rPr lang="zh-CN" altLang="en-US" sz="2400" i="1" dirty="0">
                <a:latin typeface="+mn-ea"/>
                <a:hlinkClick r:id="rId2" action="ppaction://hlinkfile"/>
              </a:rPr>
              <a:t>麦当劳的顾客让渡价值</a:t>
            </a:r>
            <a:endParaRPr lang="en-US" altLang="zh-CN" sz="2400" i="1" dirty="0">
              <a:latin typeface="+mn-ea"/>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sp>
        <p:nvSpPr>
          <p:cNvPr id="5" name="Text Box 5"/>
          <p:cNvSpPr txBox="1">
            <a:spLocks noChangeArrowheads="1"/>
          </p:cNvSpPr>
          <p:nvPr/>
        </p:nvSpPr>
        <p:spPr bwMode="auto">
          <a:xfrm>
            <a:off x="725452" y="3573016"/>
            <a:ext cx="4032448" cy="1631216"/>
          </a:xfrm>
          <a:prstGeom prst="rect">
            <a:avLst/>
          </a:prstGeom>
          <a:solidFill>
            <a:srgbClr val="00E4A8"/>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2000" b="0" i="1"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 </a:t>
            </a:r>
            <a:r>
              <a:rPr kumimoji="0" lang="zh-CN" altLang="en-US" sz="2000" b="0" i="1" u="none" strike="noStrike" kern="0" cap="none" spc="0" normalizeH="0" baseline="0" noProof="0" dirty="0">
                <a:ln>
                  <a:noFill/>
                </a:ln>
                <a:solidFill>
                  <a:srgbClr val="CC3300"/>
                </a:solidFill>
                <a:effectLst/>
                <a:uLnTx/>
                <a:uFillTx/>
                <a:latin typeface="Arial" panose="020B0604020202020204" pitchFamily="34" charset="0"/>
                <a:ea typeface="宋体" panose="02010600030101010101" pitchFamily="2" charset="-122"/>
              </a:rPr>
              <a:t>顾客总价值：</a:t>
            </a: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0" i="0" u="none" strike="noStrike" kern="0" cap="none" spc="0" normalizeH="0" baseline="0" noProof="0" dirty="0">
                <a:ln>
                  <a:noFill/>
                </a:ln>
                <a:solidFill>
                  <a:srgbClr val="000000"/>
                </a:solidFill>
                <a:effectLst/>
                <a:uLnTx/>
                <a:uFillTx/>
                <a:latin typeface="Arial" panose="020B0604020202020204" pitchFamily="34" charset="0"/>
                <a:ea typeface="宋体" panose="02010600030101010101" pitchFamily="2" charset="-122"/>
              </a:rPr>
              <a:t> </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sym typeface="Monotype Sorts" pitchFamily="2" charset="2"/>
              </a:rPr>
              <a:t> </a:t>
            </a:r>
            <a:r>
              <a:rPr kumimoji="0" lang="en-US" altLang="zh-CN"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Product value</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产品价值 </a:t>
            </a:r>
            <a:endParaRPr kumimoji="0" lang="zh-CN" altLang="en-US" sz="2000" b="0"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sym typeface="Monotype Sorts" pitchFamily="2" charset="2"/>
              </a:rPr>
              <a:t></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en-US" altLang="zh-CN"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Services value</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服务价值 </a:t>
            </a:r>
            <a:endParaRPr kumimoji="0" lang="zh-CN" altLang="en-US" sz="2000" b="0"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sym typeface="Monotype Sorts" pitchFamily="2" charset="2"/>
              </a:rPr>
              <a:t></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en-US" altLang="zh-CN"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Personnel value</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人员价值 </a:t>
            </a:r>
            <a:endParaRPr kumimoji="0" lang="zh-CN" altLang="en-US" sz="2000" b="0"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endParaRPr>
          </a:p>
          <a:p>
            <a:pPr marL="0" marR="0" lvl="0" indent="0" defTabSz="914400" eaLnBrk="1" fontAlgn="base" latinLnBrk="0" hangingPunct="1">
              <a:lnSpc>
                <a:spcPct val="100000"/>
              </a:lnSpc>
              <a:spcBef>
                <a:spcPct val="0"/>
              </a:spcBef>
              <a:spcAft>
                <a:spcPct val="0"/>
              </a:spcAft>
              <a:buClrTx/>
              <a:buSzTx/>
              <a:buFontTx/>
              <a:buNone/>
              <a:tabLst/>
              <a:defRPr/>
            </a:pP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sym typeface="Monotype Sorts" pitchFamily="2" charset="2"/>
              </a:rPr>
              <a:t></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 </a:t>
            </a:r>
            <a:r>
              <a:rPr kumimoji="0" lang="en-US" altLang="zh-CN"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Image value</a:t>
            </a:r>
            <a:r>
              <a:rPr kumimoji="0" lang="zh-CN" altLang="en-US" sz="2000" b="1"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rPr>
              <a:t>形象价值 </a:t>
            </a:r>
            <a:endParaRPr kumimoji="0" lang="zh-CN" altLang="en-US" sz="2000" b="0" i="0" u="none" strike="noStrike" kern="0" cap="none" spc="0" normalizeH="0" baseline="0" noProof="0" dirty="0">
              <a:ln>
                <a:noFill/>
              </a:ln>
              <a:solidFill>
                <a:srgbClr val="000000"/>
              </a:solidFill>
              <a:effectLst>
                <a:outerShdw blurRad="38100" dist="38100" dir="2700000" algn="tl">
                  <a:srgbClr val="FFFFFF"/>
                </a:outerShdw>
              </a:effectLst>
              <a:uLnTx/>
              <a:uFillTx/>
              <a:latin typeface="Arial" panose="020B0604020202020204" pitchFamily="34" charset="0"/>
              <a:ea typeface="宋体" panose="02010600030101010101" pitchFamily="2" charset="-122"/>
            </a:endParaRPr>
          </a:p>
        </p:txBody>
      </p:sp>
      <p:sp>
        <p:nvSpPr>
          <p:cNvPr id="6" name="Text Box 6"/>
          <p:cNvSpPr txBox="1">
            <a:spLocks noChangeArrowheads="1"/>
          </p:cNvSpPr>
          <p:nvPr/>
        </p:nvSpPr>
        <p:spPr bwMode="auto">
          <a:xfrm>
            <a:off x="4985755" y="3573016"/>
            <a:ext cx="3803071" cy="1631216"/>
          </a:xfrm>
          <a:prstGeom prst="rect">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i="1" dirty="0">
                <a:solidFill>
                  <a:srgbClr val="CC3300"/>
                </a:solidFill>
                <a:latin typeface="Arial" panose="020B0604020202020204" pitchFamily="34" charset="0"/>
              </a:rPr>
              <a:t>顾客总成本</a:t>
            </a:r>
            <a:r>
              <a:rPr kumimoji="1" lang="zh-CN" altLang="en-US" sz="2000" dirty="0">
                <a:effectLst>
                  <a:outerShdw blurRad="38100" dist="38100" dir="2700000" algn="tl">
                    <a:srgbClr val="FFFFFF"/>
                  </a:outerShdw>
                </a:effectLst>
                <a:latin typeface="Arial" panose="020B0604020202020204" pitchFamily="34" charset="0"/>
              </a:rPr>
              <a:t> </a:t>
            </a:r>
          </a:p>
          <a:p>
            <a:r>
              <a:rPr lang="zh-CN" altLang="en-US" sz="2000" b="1" dirty="0">
                <a:effectLst>
                  <a:outerShdw blurRad="38100" dist="38100" dir="2700000" algn="tl">
                    <a:srgbClr val="FFFFFF"/>
                  </a:outerShdw>
                </a:effectLst>
                <a:latin typeface="Arial" panose="020B0604020202020204" pitchFamily="34" charset="0"/>
              </a:rPr>
              <a:t> </a:t>
            </a:r>
            <a:r>
              <a:rPr lang="zh-CN" altLang="en-US" sz="2000" b="1" dirty="0">
                <a:effectLst>
                  <a:outerShdw blurRad="38100" dist="38100" dir="2700000" algn="tl">
                    <a:srgbClr val="FFFFFF"/>
                  </a:outerShdw>
                </a:effectLst>
                <a:latin typeface="Arial" panose="020B0604020202020204" pitchFamily="34" charset="0"/>
                <a:sym typeface="Monotype Sorts" pitchFamily="2" charset="2"/>
              </a:rPr>
              <a:t></a:t>
            </a:r>
            <a:r>
              <a:rPr lang="zh-CN" altLang="en-US" sz="2000" dirty="0">
                <a:latin typeface="Arial" panose="020B0604020202020204" pitchFamily="34" charset="0"/>
              </a:rPr>
              <a:t> </a:t>
            </a:r>
            <a:r>
              <a:rPr lang="en-US" altLang="zh-CN" sz="2000" b="1" dirty="0">
                <a:effectLst>
                  <a:outerShdw blurRad="38100" dist="38100" dir="2700000" algn="tl">
                    <a:srgbClr val="FFFFFF"/>
                  </a:outerShdw>
                </a:effectLst>
                <a:latin typeface="Arial" panose="020B0604020202020204" pitchFamily="34" charset="0"/>
              </a:rPr>
              <a:t>Monetary cost</a:t>
            </a:r>
            <a:r>
              <a:rPr lang="zh-CN" altLang="en-US" sz="2000" b="1" dirty="0">
                <a:effectLst>
                  <a:outerShdw blurRad="38100" dist="38100" dir="2700000" algn="tl">
                    <a:srgbClr val="FFFFFF"/>
                  </a:outerShdw>
                </a:effectLst>
                <a:latin typeface="Arial" panose="020B0604020202020204" pitchFamily="34" charset="0"/>
              </a:rPr>
              <a:t>货币成本</a:t>
            </a:r>
          </a:p>
          <a:p>
            <a:r>
              <a:rPr lang="zh-CN" altLang="en-US" sz="2000" b="1" dirty="0">
                <a:effectLst>
                  <a:outerShdw blurRad="38100" dist="38100" dir="2700000" algn="tl">
                    <a:srgbClr val="FFFFFF"/>
                  </a:outerShdw>
                </a:effectLst>
                <a:latin typeface="Arial" panose="020B0604020202020204" pitchFamily="34" charset="0"/>
              </a:rPr>
              <a:t> </a:t>
            </a:r>
            <a:r>
              <a:rPr lang="zh-CN" altLang="en-US" sz="2000" b="1" dirty="0">
                <a:effectLst>
                  <a:outerShdw blurRad="38100" dist="38100" dir="2700000" algn="tl">
                    <a:srgbClr val="FFFFFF"/>
                  </a:outerShdw>
                </a:effectLst>
                <a:latin typeface="Arial" panose="020B0604020202020204" pitchFamily="34" charset="0"/>
                <a:sym typeface="Monotype Sorts" pitchFamily="2" charset="2"/>
              </a:rPr>
              <a:t></a:t>
            </a:r>
            <a:r>
              <a:rPr lang="zh-CN" altLang="en-US" sz="2000" dirty="0">
                <a:latin typeface="Arial" panose="020B0604020202020204" pitchFamily="34" charset="0"/>
              </a:rPr>
              <a:t> </a:t>
            </a:r>
            <a:r>
              <a:rPr lang="en-US" altLang="zh-CN" sz="2000" b="1" dirty="0">
                <a:effectLst>
                  <a:outerShdw blurRad="38100" dist="38100" dir="2700000" algn="tl">
                    <a:srgbClr val="FFFFFF"/>
                  </a:outerShdw>
                </a:effectLst>
                <a:latin typeface="Arial" panose="020B0604020202020204" pitchFamily="34" charset="0"/>
              </a:rPr>
              <a:t>Time cost</a:t>
            </a:r>
            <a:r>
              <a:rPr lang="zh-CN" altLang="en-US" sz="2000" b="1" dirty="0">
                <a:effectLst>
                  <a:outerShdw blurRad="38100" dist="38100" dir="2700000" algn="tl">
                    <a:srgbClr val="FFFFFF"/>
                  </a:outerShdw>
                </a:effectLst>
                <a:latin typeface="Arial" panose="020B0604020202020204" pitchFamily="34" charset="0"/>
              </a:rPr>
              <a:t>时间成本 </a:t>
            </a:r>
          </a:p>
          <a:p>
            <a:r>
              <a:rPr lang="zh-CN" altLang="en-US" sz="2000" b="1" dirty="0">
                <a:effectLst>
                  <a:outerShdw blurRad="38100" dist="38100" dir="2700000" algn="tl">
                    <a:srgbClr val="FFFFFF"/>
                  </a:outerShdw>
                </a:effectLst>
                <a:latin typeface="Arial" panose="020B0604020202020204" pitchFamily="34" charset="0"/>
              </a:rPr>
              <a:t> </a:t>
            </a:r>
            <a:r>
              <a:rPr lang="zh-CN" altLang="en-US" sz="2000" b="1" dirty="0">
                <a:effectLst>
                  <a:outerShdw blurRad="38100" dist="38100" dir="2700000" algn="tl">
                    <a:srgbClr val="FFFFFF"/>
                  </a:outerShdw>
                </a:effectLst>
                <a:latin typeface="Arial" panose="020B0604020202020204" pitchFamily="34" charset="0"/>
                <a:sym typeface="Monotype Sorts" pitchFamily="2" charset="2"/>
              </a:rPr>
              <a:t></a:t>
            </a:r>
            <a:r>
              <a:rPr lang="zh-CN" altLang="en-US" sz="2000" dirty="0">
                <a:latin typeface="Arial" panose="020B0604020202020204" pitchFamily="34" charset="0"/>
              </a:rPr>
              <a:t> </a:t>
            </a:r>
            <a:r>
              <a:rPr lang="en-US" altLang="zh-CN" sz="2000" b="1" dirty="0">
                <a:effectLst>
                  <a:outerShdw blurRad="38100" dist="38100" dir="2700000" algn="tl">
                    <a:srgbClr val="FFFFFF"/>
                  </a:outerShdw>
                </a:effectLst>
                <a:latin typeface="Arial" panose="020B0604020202020204" pitchFamily="34" charset="0"/>
              </a:rPr>
              <a:t>Energy cost</a:t>
            </a:r>
            <a:r>
              <a:rPr lang="zh-CN" altLang="en-US" sz="2000" b="1" dirty="0">
                <a:effectLst>
                  <a:outerShdw blurRad="38100" dist="38100" dir="2700000" algn="tl">
                    <a:srgbClr val="FFFFFF"/>
                  </a:outerShdw>
                </a:effectLst>
                <a:latin typeface="Arial" panose="020B0604020202020204" pitchFamily="34" charset="0"/>
              </a:rPr>
              <a:t>体力成本 </a:t>
            </a:r>
          </a:p>
          <a:p>
            <a:r>
              <a:rPr lang="zh-CN" altLang="en-US" sz="2000" b="1" dirty="0">
                <a:effectLst>
                  <a:outerShdw blurRad="38100" dist="38100" dir="2700000" algn="tl">
                    <a:srgbClr val="FFFFFF"/>
                  </a:outerShdw>
                </a:effectLst>
                <a:latin typeface="Arial" panose="020B0604020202020204" pitchFamily="34" charset="0"/>
              </a:rPr>
              <a:t> </a:t>
            </a:r>
            <a:r>
              <a:rPr lang="zh-CN" altLang="en-US" sz="2000" b="1" dirty="0">
                <a:effectLst>
                  <a:outerShdw blurRad="38100" dist="38100" dir="2700000" algn="tl">
                    <a:srgbClr val="FFFFFF"/>
                  </a:outerShdw>
                </a:effectLst>
                <a:latin typeface="Arial" panose="020B0604020202020204" pitchFamily="34" charset="0"/>
                <a:sym typeface="Monotype Sorts" pitchFamily="2" charset="2"/>
              </a:rPr>
              <a:t></a:t>
            </a:r>
            <a:r>
              <a:rPr lang="zh-CN" altLang="en-US" sz="2000" dirty="0">
                <a:latin typeface="Arial" panose="020B0604020202020204" pitchFamily="34" charset="0"/>
              </a:rPr>
              <a:t> </a:t>
            </a:r>
            <a:r>
              <a:rPr lang="en-US" altLang="zh-CN" sz="2000" b="1" dirty="0">
                <a:effectLst>
                  <a:outerShdw blurRad="38100" dist="38100" dir="2700000" algn="tl">
                    <a:srgbClr val="FFFFFF"/>
                  </a:outerShdw>
                </a:effectLst>
                <a:latin typeface="Arial" panose="020B0604020202020204" pitchFamily="34" charset="0"/>
              </a:rPr>
              <a:t>Psychic  cost </a:t>
            </a:r>
            <a:r>
              <a:rPr lang="zh-CN" altLang="en-US" sz="2000" b="1" dirty="0">
                <a:effectLst>
                  <a:outerShdw blurRad="38100" dist="38100" dir="2700000" algn="tl">
                    <a:srgbClr val="FFFFFF"/>
                  </a:outerShdw>
                </a:effectLst>
                <a:latin typeface="Arial" panose="020B0604020202020204" pitchFamily="34" charset="0"/>
              </a:rPr>
              <a:t>精神成本</a:t>
            </a:r>
            <a:r>
              <a:rPr kumimoji="1" lang="zh-CN" altLang="en-US" sz="2000" dirty="0">
                <a:latin typeface="Arial" panose="020B0604020202020204" pitchFamily="34" charset="0"/>
              </a:rPr>
              <a:t> </a:t>
            </a:r>
          </a:p>
        </p:txBody>
      </p:sp>
    </p:spTree>
    <p:extLst>
      <p:ext uri="{BB962C8B-B14F-4D97-AF65-F5344CB8AC3E}">
        <p14:creationId xmlns:p14="http://schemas.microsoft.com/office/powerpoint/2010/main" val="5338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Abs val="100"/>
                                  </p:iterate>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顾客满意和顾客终身价值</a:t>
            </a:r>
          </a:p>
        </p:txBody>
      </p:sp>
      <p:sp>
        <p:nvSpPr>
          <p:cNvPr id="3" name="内容占位符 2"/>
          <p:cNvSpPr>
            <a:spLocks noGrp="1"/>
          </p:cNvSpPr>
          <p:nvPr>
            <p:ph idx="1"/>
          </p:nvPr>
        </p:nvSpPr>
        <p:spPr/>
        <p:txBody>
          <a:bodyPr/>
          <a:lstStyle/>
          <a:p>
            <a:r>
              <a:rPr lang="zh-CN" altLang="en-US" sz="2800" dirty="0">
                <a:solidFill>
                  <a:srgbClr val="C00000"/>
                </a:solidFill>
                <a:latin typeface="微软雅黑" panose="020B0503020204020204" pitchFamily="34" charset="-122"/>
                <a:ea typeface="微软雅黑" panose="020B0503020204020204" pitchFamily="34" charset="-122"/>
              </a:rPr>
              <a:t>顾客满意</a:t>
            </a:r>
            <a:r>
              <a:rPr lang="zh-CN" altLang="en-US" sz="2800" dirty="0">
                <a:latin typeface="微软雅黑" panose="020B0503020204020204" pitchFamily="34" charset="-122"/>
                <a:ea typeface="微软雅黑" panose="020B0503020204020204" pitchFamily="34" charset="-122"/>
              </a:rPr>
              <a:t>，它取决于顾客对产品的</a:t>
            </a:r>
            <a:r>
              <a:rPr lang="zh-CN" altLang="en-US" sz="2800" dirty="0">
                <a:solidFill>
                  <a:srgbClr val="C00000"/>
                </a:solidFill>
                <a:latin typeface="微软雅黑" panose="020B0503020204020204" pitchFamily="34" charset="-122"/>
                <a:ea typeface="微软雅黑" panose="020B0503020204020204" pitchFamily="34" charset="-122"/>
              </a:rPr>
              <a:t>感知使用效果</a:t>
            </a:r>
            <a:r>
              <a:rPr lang="zh-CN" altLang="en-US" sz="2800" dirty="0">
                <a:latin typeface="微软雅黑" panose="020B0503020204020204" pitchFamily="34" charset="-122"/>
                <a:ea typeface="微软雅黑" panose="020B0503020204020204" pitchFamily="34" charset="-122"/>
              </a:rPr>
              <a:t>，这种感知效果与顾客的</a:t>
            </a:r>
            <a:r>
              <a:rPr lang="zh-CN" altLang="en-US" sz="2800" dirty="0">
                <a:solidFill>
                  <a:srgbClr val="C00000"/>
                </a:solidFill>
                <a:latin typeface="微软雅黑" panose="020B0503020204020204" pitchFamily="34" charset="-122"/>
                <a:ea typeface="微软雅黑" panose="020B0503020204020204" pitchFamily="34" charset="-122"/>
              </a:rPr>
              <a:t>期望值</a:t>
            </a:r>
            <a:r>
              <a:rPr lang="zh-CN" altLang="en-US" sz="2800" dirty="0">
                <a:latin typeface="微软雅黑" panose="020B0503020204020204" pitchFamily="34" charset="-122"/>
                <a:ea typeface="微软雅黑" panose="020B0503020204020204" pitchFamily="34" charset="-122"/>
              </a:rPr>
              <a:t>密切相关。</a:t>
            </a:r>
          </a:p>
          <a:p>
            <a:endParaRPr lang="en-US" altLang="zh-CN" sz="2800" dirty="0">
              <a:solidFill>
                <a:srgbClr val="C00000"/>
              </a:solidFill>
              <a:latin typeface="微软雅黑" panose="020B0503020204020204" pitchFamily="34" charset="-122"/>
              <a:ea typeface="微软雅黑" panose="020B0503020204020204" pitchFamily="34" charset="-122"/>
            </a:endParaRPr>
          </a:p>
          <a:p>
            <a:r>
              <a:rPr lang="zh-CN" altLang="en-US" sz="2800" dirty="0">
                <a:solidFill>
                  <a:srgbClr val="C00000"/>
                </a:solidFill>
                <a:latin typeface="微软雅黑" panose="020B0503020204020204" pitchFamily="34" charset="-122"/>
                <a:ea typeface="微软雅黑" panose="020B0503020204020204" pitchFamily="34" charset="-122"/>
              </a:rPr>
              <a:t>顾客终身价值</a:t>
            </a:r>
            <a:r>
              <a:rPr lang="zh-CN" altLang="en-US" sz="2800" dirty="0">
                <a:latin typeface="微软雅黑" panose="020B0503020204020204" pitchFamily="34" charset="-122"/>
                <a:ea typeface="微软雅黑" panose="020B0503020204020204" pitchFamily="34" charset="-122"/>
              </a:rPr>
              <a:t>是某个顾客</a:t>
            </a:r>
            <a:r>
              <a:rPr lang="zh-CN" altLang="en-US" sz="2800" dirty="0">
                <a:solidFill>
                  <a:srgbClr val="C00000"/>
                </a:solidFill>
                <a:latin typeface="微软雅黑" panose="020B0503020204020204" pitchFamily="34" charset="-122"/>
                <a:ea typeface="微软雅黑" panose="020B0503020204020204" pitchFamily="34" charset="-122"/>
              </a:rPr>
              <a:t>终身</a:t>
            </a:r>
            <a:r>
              <a:rPr lang="zh-CN" altLang="en-US" sz="2800" dirty="0">
                <a:latin typeface="微软雅黑" panose="020B0503020204020204" pitchFamily="34" charset="-122"/>
                <a:ea typeface="微软雅黑" panose="020B0503020204020204" pitchFamily="34" charset="-122"/>
              </a:rPr>
              <a:t>购买产品的</a:t>
            </a:r>
            <a:r>
              <a:rPr lang="zh-CN" altLang="en-US" sz="2800" dirty="0">
                <a:solidFill>
                  <a:srgbClr val="C00000"/>
                </a:solidFill>
                <a:latin typeface="微软雅黑" panose="020B0503020204020204" pitchFamily="34" charset="-122"/>
                <a:ea typeface="微软雅黑" panose="020B0503020204020204" pitchFamily="34" charset="-122"/>
              </a:rPr>
              <a:t>预期总利润</a:t>
            </a:r>
            <a:r>
              <a:rPr lang="zh-CN" altLang="en-US" sz="2800" dirty="0">
                <a:latin typeface="微软雅黑" panose="020B0503020204020204" pitchFamily="34" charset="-122"/>
                <a:ea typeface="微软雅黑" panose="020B0503020204020204" pitchFamily="34" charset="-122"/>
              </a:rPr>
              <a:t>的净现值。</a:t>
            </a:r>
          </a:p>
          <a:p>
            <a:r>
              <a:rPr lang="zh-CN" altLang="en-US" sz="2400" dirty="0"/>
              <a:t>计算公式是将公司</a:t>
            </a:r>
            <a:r>
              <a:rPr lang="zh-CN" altLang="en-US" sz="2400" dirty="0">
                <a:solidFill>
                  <a:srgbClr val="C00000"/>
                </a:solidFill>
              </a:rPr>
              <a:t>预期收入</a:t>
            </a:r>
            <a:r>
              <a:rPr lang="zh-CN" altLang="en-US" sz="2400" dirty="0"/>
              <a:t>减去吸引、销售和服务顾客的</a:t>
            </a:r>
            <a:r>
              <a:rPr lang="zh-CN" altLang="en-US" sz="2400" dirty="0">
                <a:solidFill>
                  <a:srgbClr val="C00000"/>
                </a:solidFill>
              </a:rPr>
              <a:t>预期成本</a:t>
            </a:r>
            <a:r>
              <a:rPr lang="zh-CN" altLang="en-US" sz="2400" dirty="0"/>
              <a:t>，再用相应的折现率进行换算。</a:t>
            </a:r>
            <a:endParaRPr lang="en-US" altLang="zh-CN" sz="2400" dirty="0"/>
          </a:p>
          <a:p>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spTree>
    <p:extLst>
      <p:ext uri="{BB962C8B-B14F-4D97-AF65-F5344CB8AC3E}">
        <p14:creationId xmlns:p14="http://schemas.microsoft.com/office/powerpoint/2010/main" val="768724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3200" dirty="0">
                <a:ea typeface="宋体" panose="02010600030101010101" pitchFamily="2" charset="-122"/>
                <a:cs typeface="Times New Roman" panose="02020603050405020304" pitchFamily="18" charset="0"/>
              </a:rPr>
              <a:t>一个假设的</a:t>
            </a:r>
            <a:r>
              <a:rPr lang="en-US" altLang="zh-CN" sz="3200" dirty="0">
                <a:ea typeface="宋体" panose="02010600030101010101" pitchFamily="2" charset="-122"/>
                <a:cs typeface="Times New Roman" panose="02020603050405020304" pitchFamily="18" charset="0"/>
              </a:rPr>
              <a:t>CLV</a:t>
            </a:r>
            <a:r>
              <a:rPr lang="zh-CN" altLang="zh-CN" sz="3200" dirty="0">
                <a:ea typeface="宋体" panose="02010600030101010101" pitchFamily="2" charset="-122"/>
                <a:cs typeface="Times New Roman" panose="02020603050405020304" pitchFamily="18" charset="0"/>
              </a:rPr>
              <a:t>计算范例</a:t>
            </a:r>
            <a:endParaRPr lang="zh-CN" altLang="en-US" dirty="0"/>
          </a:p>
        </p:txBody>
      </p:sp>
      <p:graphicFrame>
        <p:nvGraphicFramePr>
          <p:cNvPr id="8" name="内容占位符 7"/>
          <p:cNvGraphicFramePr>
            <a:graphicFrameLocks noGrp="1"/>
          </p:cNvGraphicFramePr>
          <p:nvPr>
            <p:ph idx="1"/>
            <p:extLst>
              <p:ext uri="{D42A27DB-BD31-4B8C-83A1-F6EECF244321}">
                <p14:modId xmlns:p14="http://schemas.microsoft.com/office/powerpoint/2010/main" val="3954448526"/>
              </p:ext>
            </p:extLst>
          </p:nvPr>
        </p:nvGraphicFramePr>
        <p:xfrm>
          <a:off x="611557" y="977901"/>
          <a:ext cx="8532443" cy="4389120"/>
        </p:xfrm>
        <a:graphic>
          <a:graphicData uri="http://schemas.openxmlformats.org/drawingml/2006/table">
            <a:tbl>
              <a:tblPr firstRow="1" firstCol="1" bandRow="1"/>
              <a:tblGrid>
                <a:gridCol w="1080123">
                  <a:extLst>
                    <a:ext uri="{9D8B030D-6E8A-4147-A177-3AD203B41FA5}">
                      <a16:colId xmlns:a16="http://schemas.microsoft.com/office/drawing/2014/main" val="20000"/>
                    </a:ext>
                  </a:extLst>
                </a:gridCol>
                <a:gridCol w="622156">
                  <a:extLst>
                    <a:ext uri="{9D8B030D-6E8A-4147-A177-3AD203B41FA5}">
                      <a16:colId xmlns:a16="http://schemas.microsoft.com/office/drawing/2014/main" val="20001"/>
                    </a:ext>
                  </a:extLst>
                </a:gridCol>
                <a:gridCol w="634580">
                  <a:extLst>
                    <a:ext uri="{9D8B030D-6E8A-4147-A177-3AD203B41FA5}">
                      <a16:colId xmlns:a16="http://schemas.microsoft.com/office/drawing/2014/main" val="20002"/>
                    </a:ext>
                  </a:extLst>
                </a:gridCol>
                <a:gridCol w="687841">
                  <a:extLst>
                    <a:ext uri="{9D8B030D-6E8A-4147-A177-3AD203B41FA5}">
                      <a16:colId xmlns:a16="http://schemas.microsoft.com/office/drawing/2014/main" val="20003"/>
                    </a:ext>
                  </a:extLst>
                </a:gridCol>
                <a:gridCol w="688844">
                  <a:extLst>
                    <a:ext uri="{9D8B030D-6E8A-4147-A177-3AD203B41FA5}">
                      <a16:colId xmlns:a16="http://schemas.microsoft.com/office/drawing/2014/main" val="20004"/>
                    </a:ext>
                  </a:extLst>
                </a:gridCol>
                <a:gridCol w="687841">
                  <a:extLst>
                    <a:ext uri="{9D8B030D-6E8A-4147-A177-3AD203B41FA5}">
                      <a16:colId xmlns:a16="http://schemas.microsoft.com/office/drawing/2014/main" val="20005"/>
                    </a:ext>
                  </a:extLst>
                </a:gridCol>
                <a:gridCol w="688844">
                  <a:extLst>
                    <a:ext uri="{9D8B030D-6E8A-4147-A177-3AD203B41FA5}">
                      <a16:colId xmlns:a16="http://schemas.microsoft.com/office/drawing/2014/main" val="20006"/>
                    </a:ext>
                  </a:extLst>
                </a:gridCol>
                <a:gridCol w="687841">
                  <a:extLst>
                    <a:ext uri="{9D8B030D-6E8A-4147-A177-3AD203B41FA5}">
                      <a16:colId xmlns:a16="http://schemas.microsoft.com/office/drawing/2014/main" val="20007"/>
                    </a:ext>
                  </a:extLst>
                </a:gridCol>
                <a:gridCol w="688844">
                  <a:extLst>
                    <a:ext uri="{9D8B030D-6E8A-4147-A177-3AD203B41FA5}">
                      <a16:colId xmlns:a16="http://schemas.microsoft.com/office/drawing/2014/main" val="20008"/>
                    </a:ext>
                  </a:extLst>
                </a:gridCol>
                <a:gridCol w="687841">
                  <a:extLst>
                    <a:ext uri="{9D8B030D-6E8A-4147-A177-3AD203B41FA5}">
                      <a16:colId xmlns:a16="http://schemas.microsoft.com/office/drawing/2014/main" val="20009"/>
                    </a:ext>
                  </a:extLst>
                </a:gridCol>
                <a:gridCol w="688844">
                  <a:extLst>
                    <a:ext uri="{9D8B030D-6E8A-4147-A177-3AD203B41FA5}">
                      <a16:colId xmlns:a16="http://schemas.microsoft.com/office/drawing/2014/main" val="20010"/>
                    </a:ext>
                  </a:extLst>
                </a:gridCol>
                <a:gridCol w="688844">
                  <a:extLst>
                    <a:ext uri="{9D8B030D-6E8A-4147-A177-3AD203B41FA5}">
                      <a16:colId xmlns:a16="http://schemas.microsoft.com/office/drawing/2014/main" val="20011"/>
                    </a:ext>
                  </a:extLst>
                </a:gridCol>
              </a:tblGrid>
              <a:tr h="471103">
                <a:tc>
                  <a:txBody>
                    <a:bodyPr/>
                    <a:lstStyle/>
                    <a:p>
                      <a:pPr algn="ctr">
                        <a:spcAft>
                          <a:spcPts val="0"/>
                        </a:spcAft>
                      </a:pPr>
                      <a:r>
                        <a:rPr lang="en-US" sz="20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8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dirty="0">
                          <a:effectLst/>
                          <a:latin typeface="Calibri" panose="020F0502020204030204" pitchFamily="34" charset="0"/>
                          <a:ea typeface="宋体" panose="02010600030101010101" pitchFamily="2" charset="-122"/>
                          <a:cs typeface="Times New Roman" panose="02020603050405020304" pitchFamily="18" charset="0"/>
                        </a:rPr>
                        <a:t>0</a:t>
                      </a: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1</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2</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3</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4</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5</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6</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7</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8</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9</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第</a:t>
                      </a:r>
                      <a:r>
                        <a:rPr lang="en-US" sz="1800" b="1" kern="100">
                          <a:effectLst/>
                          <a:latin typeface="Calibri" panose="020F0502020204030204" pitchFamily="34" charset="0"/>
                          <a:ea typeface="宋体" panose="02010600030101010101" pitchFamily="2" charset="-122"/>
                          <a:cs typeface="Times New Roman" panose="02020603050405020304" pitchFamily="18" charset="0"/>
                        </a:rPr>
                        <a:t>10</a:t>
                      </a:r>
                      <a:r>
                        <a:rPr lang="zh-CN" sz="1800" b="1" kern="100">
                          <a:effectLst/>
                          <a:latin typeface="Calibri" panose="020F0502020204030204" pitchFamily="34" charset="0"/>
                          <a:ea typeface="宋体" panose="02010600030101010101" pitchFamily="2" charset="-122"/>
                          <a:cs typeface="Times New Roman" panose="02020603050405020304" pitchFamily="18" charset="0"/>
                        </a:rPr>
                        <a:t>年</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4967">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顾客数量</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100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90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80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48</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34</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23</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1103">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顾客平均收入</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100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110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120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125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130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135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140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142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143</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145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45237">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顾客人均可变成本</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76</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78</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79</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80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81</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82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83</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1103">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顾客人均收益</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30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38</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45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49</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52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56</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61</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61</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62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45237">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顾客人均获得成本</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40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45237">
                <a:tc>
                  <a:txBody>
                    <a:bodyPr/>
                    <a:lstStyle/>
                    <a:p>
                      <a:pPr algn="ctr">
                        <a:spcAft>
                          <a:spcPts val="0"/>
                        </a:spcAft>
                      </a:pPr>
                      <a:r>
                        <a:rPr lang="zh-CN" sz="1800" b="1" kern="100">
                          <a:effectLst/>
                          <a:latin typeface="Calibri" panose="020F0502020204030204" pitchFamily="34" charset="0"/>
                          <a:ea typeface="宋体" panose="02010600030101010101" pitchFamily="2" charset="-122"/>
                          <a:cs typeface="Times New Roman" panose="02020603050405020304" pitchFamily="18" charset="0"/>
                        </a:rPr>
                        <a:t>总成本或总收益</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-4000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2700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3040</a:t>
                      </a:r>
                      <a:endParaRPr lang="zh-CN" sz="24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3240</a:t>
                      </a:r>
                      <a:endParaRPr lang="zh-CN" sz="24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2940</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2496</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1904</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1380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732</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366</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124</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706655">
                <a:tc>
                  <a:txBody>
                    <a:bodyPr/>
                    <a:lstStyle/>
                    <a:p>
                      <a:pPr algn="ctr">
                        <a:spcAft>
                          <a:spcPts val="0"/>
                        </a:spcAft>
                      </a:pPr>
                      <a:r>
                        <a:rPr lang="zh-CN" sz="1800" b="1" kern="100" dirty="0">
                          <a:effectLst/>
                          <a:latin typeface="Calibri" panose="020F0502020204030204" pitchFamily="34" charset="0"/>
                          <a:ea typeface="宋体" panose="02010600030101010101" pitchFamily="2" charset="-122"/>
                          <a:cs typeface="Times New Roman" panose="02020603050405020304" pitchFamily="18" charset="0"/>
                        </a:rPr>
                        <a:t>现值</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-4000.00</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2454.55</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2512.40</a:t>
                      </a:r>
                      <a:endParaRPr lang="zh-CN" sz="24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solidFill>
                            <a:srgbClr val="C00000"/>
                          </a:solidFill>
                          <a:effectLst/>
                          <a:latin typeface="宋体" panose="02010600030101010101" pitchFamily="2" charset="-122"/>
                          <a:ea typeface="宋体" panose="02010600030101010101" pitchFamily="2" charset="-122"/>
                          <a:cs typeface="Times New Roman" panose="02020603050405020304" pitchFamily="18" charset="0"/>
                        </a:rPr>
                        <a:t>2434.26</a:t>
                      </a:r>
                      <a:endParaRPr lang="zh-CN" sz="2400" b="1" kern="100" dirty="0">
                        <a:solidFill>
                          <a:srgbClr val="C0000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2008.06</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1549.82</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1074.76</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a:effectLst/>
                          <a:latin typeface="宋体" panose="02010600030101010101" pitchFamily="2" charset="-122"/>
                          <a:ea typeface="宋体" panose="02010600030101010101" pitchFamily="2" charset="-122"/>
                          <a:cs typeface="Times New Roman" panose="02020603050405020304" pitchFamily="18" charset="0"/>
                        </a:rPr>
                        <a:t>708.16</a:t>
                      </a:r>
                      <a:endParaRPr lang="zh-CN" sz="2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341.48</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155.22</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b="1" kern="100" dirty="0">
                          <a:effectLst/>
                          <a:latin typeface="宋体" panose="02010600030101010101" pitchFamily="2" charset="-122"/>
                          <a:ea typeface="宋体" panose="02010600030101010101" pitchFamily="2" charset="-122"/>
                          <a:cs typeface="Times New Roman" panose="02020603050405020304" pitchFamily="18" charset="0"/>
                        </a:rPr>
                        <a:t>47.81</a:t>
                      </a:r>
                      <a:endParaRPr lang="zh-CN" sz="2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
        <p:nvSpPr>
          <p:cNvPr id="9" name="矩形 8"/>
          <p:cNvSpPr/>
          <p:nvPr/>
        </p:nvSpPr>
        <p:spPr>
          <a:xfrm>
            <a:off x="561796" y="5517232"/>
            <a:ext cx="8424939" cy="1200329"/>
          </a:xfrm>
          <a:prstGeom prst="rect">
            <a:avLst/>
          </a:prstGeom>
        </p:spPr>
        <p:txBody>
          <a:bodyPr wrap="square">
            <a:spAutoFit/>
          </a:bodyPr>
          <a:lstStyle/>
          <a:p>
            <a:pPr indent="266700" algn="just">
              <a:spcAft>
                <a:spcPts val="0"/>
              </a:spcAft>
            </a:pP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算例中可以看出，我们要得到一个较大的</a:t>
            </a:r>
            <a:r>
              <a:rPr lang="en-US" altLang="zh-CN" sz="2400" kern="100" dirty="0">
                <a:latin typeface="Calibri" panose="020F0502020204030204" pitchFamily="34" charset="0"/>
                <a:ea typeface="宋体" panose="02010600030101010101" pitchFamily="2" charset="-122"/>
                <a:cs typeface="Times New Roman" panose="02020603050405020304" pitchFamily="18" charset="0"/>
              </a:rPr>
              <a:t>CLV,</a:t>
            </a:r>
            <a:r>
              <a:rPr lang="zh-CN" altLang="zh-CN" sz="2400" kern="100" dirty="0">
                <a:latin typeface="Calibri" panose="020F0502020204030204" pitchFamily="34" charset="0"/>
                <a:ea typeface="宋体" panose="02010600030101010101" pitchFamily="2" charset="-122"/>
                <a:cs typeface="Times New Roman" panose="02020603050405020304" pitchFamily="18" charset="0"/>
              </a:rPr>
              <a:t>可以做几个方面：</a:t>
            </a:r>
            <a:r>
              <a:rPr lang="zh-CN" altLang="zh-CN" sz="2400" kern="100" dirty="0">
                <a:solidFill>
                  <a:srgbClr val="C00000"/>
                </a:solidFill>
                <a:latin typeface="微软雅黑 Light" panose="020B0502040204020203" pitchFamily="34" charset="-122"/>
                <a:ea typeface="微软雅黑 Light" panose="020B0502040204020203" pitchFamily="34" charset="-122"/>
                <a:cs typeface="Times New Roman" panose="02020603050405020304" pitchFamily="18" charset="0"/>
              </a:rPr>
              <a:t>减少顾客流失；提高顾客平均收入；降低顾客人均可变成本；等等。</a:t>
            </a:r>
            <a:r>
              <a:rPr lang="en-US" altLang="zh-CN" kern="100" dirty="0">
                <a:solidFill>
                  <a:srgbClr val="C00000"/>
                </a:solidFill>
                <a:latin typeface="微软雅黑 Light" panose="020B0502040204020203" pitchFamily="34" charset="-122"/>
                <a:ea typeface="微软雅黑 Light" panose="020B0502040204020203" pitchFamily="34" charset="-122"/>
                <a:cs typeface="Times New Roman" panose="02020603050405020304" pitchFamily="18" charset="0"/>
              </a:rPr>
              <a:t>                </a:t>
            </a:r>
            <a:endParaRPr lang="zh-CN" altLang="zh-CN" sz="2400" kern="100" dirty="0">
              <a:solidFill>
                <a:srgbClr val="C00000"/>
              </a:solidFill>
              <a:effectLst/>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2994265422"/>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805</TotalTime>
  <Words>2701</Words>
  <Application>Microsoft Office PowerPoint</Application>
  <PresentationFormat>全屏显示(4:3)</PresentationFormat>
  <Paragraphs>363</Paragraphs>
  <Slides>30</Slides>
  <Notes>5</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51" baseType="lpstr">
      <vt:lpstr>方正大标宋简体</vt:lpstr>
      <vt:lpstr>方正大黑简体</vt:lpstr>
      <vt:lpstr>黑体</vt:lpstr>
      <vt:lpstr>华文细黑</vt:lpstr>
      <vt:lpstr>华文中宋</vt:lpstr>
      <vt:lpstr>宋体</vt:lpstr>
      <vt:lpstr>微软雅黑</vt:lpstr>
      <vt:lpstr>微软雅黑 Light</vt:lpstr>
      <vt:lpstr>Arial</vt:lpstr>
      <vt:lpstr>Baskerville Old Face</vt:lpstr>
      <vt:lpstr>Bauhaus 93</vt:lpstr>
      <vt:lpstr>Bell MT</vt:lpstr>
      <vt:lpstr>Bodoni MT Black</vt:lpstr>
      <vt:lpstr>Calibri</vt:lpstr>
      <vt:lpstr>Impact</vt:lpstr>
      <vt:lpstr>Tahoma</vt:lpstr>
      <vt:lpstr>Times New Roman</vt:lpstr>
      <vt:lpstr>Verdana</vt:lpstr>
      <vt:lpstr>Wingdings</vt:lpstr>
      <vt:lpstr>blank</vt:lpstr>
      <vt:lpstr>剪辑</vt:lpstr>
      <vt:lpstr>1.1 市场与市场营销</vt:lpstr>
      <vt:lpstr>市场的类型</vt:lpstr>
      <vt:lpstr>汽车市场的概念</vt:lpstr>
      <vt:lpstr>市场营销的核心概念 </vt:lpstr>
      <vt:lpstr>马斯洛需求层次模式</vt:lpstr>
      <vt:lpstr>交换和交易</vt:lpstr>
      <vt:lpstr>顾客价值</vt:lpstr>
      <vt:lpstr>顾客满意和顾客终身价值</vt:lpstr>
      <vt:lpstr>一个假设的CLV计算范例</vt:lpstr>
      <vt:lpstr>顾客权益</vt:lpstr>
      <vt:lpstr>PowerPoint 演示文稿</vt:lpstr>
      <vt:lpstr>与恰当的顾客建立恰当的关系</vt:lpstr>
      <vt:lpstr>市场营销组合</vt:lpstr>
      <vt:lpstr>PowerPoint 演示文稿</vt:lpstr>
      <vt:lpstr>市场营销组合的扩充</vt:lpstr>
      <vt:lpstr>PowerPoint 演示文稿</vt:lpstr>
      <vt:lpstr>PowerPoint 演示文稿</vt:lpstr>
      <vt:lpstr>市场营销组合的演变 4C组合（劳特朋）</vt:lpstr>
      <vt:lpstr>PowerPoint 演示文稿</vt:lpstr>
      <vt:lpstr>市场营销学的产生与发展 </vt:lpstr>
      <vt:lpstr>汽车营销的概念 </vt:lpstr>
      <vt:lpstr>1.2  市场营销观念的发展</vt:lpstr>
      <vt:lpstr>PowerPoint 演示文稿</vt:lpstr>
      <vt:lpstr>PowerPoint 演示文稿</vt:lpstr>
      <vt:lpstr>PowerPoint 演示文稿</vt:lpstr>
      <vt:lpstr>PowerPoint 演示文稿</vt:lpstr>
      <vt:lpstr>PowerPoint 演示文稿</vt:lpstr>
      <vt:lpstr>1.3  我国汽车工业与汽车市场的发展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131</cp:revision>
  <cp:lastPrinted>2018-03-29T07:38:52Z</cp:lastPrinted>
  <dcterms:created xsi:type="dcterms:W3CDTF">2018-03-08T02:05:52Z</dcterms:created>
  <dcterms:modified xsi:type="dcterms:W3CDTF">2022-04-13T01:48:40Z</dcterms:modified>
  <cp:contentStatus/>
</cp:coreProperties>
</file>